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slides/slide308.xml" ContentType="application/vnd.openxmlformats-officedocument.presentationml.slide+xml"/>
  <Override PartName="/ppt/slides/slide31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32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00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327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32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s/slide32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slides/slide325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31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32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32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s/slide32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2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31"/>
  </p:notesMasterIdLst>
  <p:sldIdLst>
    <p:sldId id="1117" r:id="rId2"/>
    <p:sldId id="591" r:id="rId3"/>
    <p:sldId id="1396" r:id="rId4"/>
    <p:sldId id="1398" r:id="rId5"/>
    <p:sldId id="1397" r:id="rId6"/>
    <p:sldId id="1118" r:id="rId7"/>
    <p:sldId id="1119" r:id="rId8"/>
    <p:sldId id="1121" r:id="rId9"/>
    <p:sldId id="1120" r:id="rId10"/>
    <p:sldId id="566" r:id="rId11"/>
    <p:sldId id="586" r:id="rId12"/>
    <p:sldId id="915" r:id="rId13"/>
    <p:sldId id="572" r:id="rId14"/>
    <p:sldId id="916" r:id="rId15"/>
    <p:sldId id="587" r:id="rId16"/>
    <p:sldId id="576" r:id="rId17"/>
    <p:sldId id="577" r:id="rId18"/>
    <p:sldId id="584" r:id="rId19"/>
    <p:sldId id="583" r:id="rId20"/>
    <p:sldId id="585" r:id="rId21"/>
    <p:sldId id="594" r:id="rId22"/>
    <p:sldId id="595" r:id="rId23"/>
    <p:sldId id="596" r:id="rId24"/>
    <p:sldId id="597" r:id="rId25"/>
    <p:sldId id="598" r:id="rId26"/>
    <p:sldId id="599" r:id="rId27"/>
    <p:sldId id="600" r:id="rId28"/>
    <p:sldId id="601" r:id="rId29"/>
    <p:sldId id="602" r:id="rId30"/>
    <p:sldId id="603" r:id="rId31"/>
    <p:sldId id="604" r:id="rId32"/>
    <p:sldId id="605" r:id="rId33"/>
    <p:sldId id="606" r:id="rId34"/>
    <p:sldId id="607" r:id="rId35"/>
    <p:sldId id="608" r:id="rId36"/>
    <p:sldId id="609" r:id="rId37"/>
    <p:sldId id="610" r:id="rId38"/>
    <p:sldId id="611" r:id="rId39"/>
    <p:sldId id="612" r:id="rId40"/>
    <p:sldId id="936" r:id="rId41"/>
    <p:sldId id="613" r:id="rId42"/>
    <p:sldId id="614" r:id="rId43"/>
    <p:sldId id="615" r:id="rId44"/>
    <p:sldId id="617" r:id="rId45"/>
    <p:sldId id="736" r:id="rId46"/>
    <p:sldId id="737" r:id="rId47"/>
    <p:sldId id="738" r:id="rId48"/>
    <p:sldId id="739" r:id="rId49"/>
    <p:sldId id="740" r:id="rId50"/>
    <p:sldId id="741" r:id="rId51"/>
    <p:sldId id="742" r:id="rId52"/>
    <p:sldId id="743" r:id="rId53"/>
    <p:sldId id="744" r:id="rId54"/>
    <p:sldId id="745" r:id="rId55"/>
    <p:sldId id="747" r:id="rId56"/>
    <p:sldId id="588" r:id="rId57"/>
    <p:sldId id="619" r:id="rId58"/>
    <p:sldId id="1122" r:id="rId59"/>
    <p:sldId id="1167" r:id="rId60"/>
    <p:sldId id="1123" r:id="rId61"/>
    <p:sldId id="1124" r:id="rId62"/>
    <p:sldId id="1125" r:id="rId63"/>
    <p:sldId id="1126" r:id="rId64"/>
    <p:sldId id="1127" r:id="rId65"/>
    <p:sldId id="1128" r:id="rId66"/>
    <p:sldId id="1129" r:id="rId67"/>
    <p:sldId id="1130" r:id="rId68"/>
    <p:sldId id="1131" r:id="rId69"/>
    <p:sldId id="1132" r:id="rId70"/>
    <p:sldId id="1133" r:id="rId71"/>
    <p:sldId id="1134" r:id="rId72"/>
    <p:sldId id="1135" r:id="rId73"/>
    <p:sldId id="1136" r:id="rId74"/>
    <p:sldId id="1137" r:id="rId75"/>
    <p:sldId id="1138" r:id="rId76"/>
    <p:sldId id="1139" r:id="rId77"/>
    <p:sldId id="1140" r:id="rId78"/>
    <p:sldId id="1141" r:id="rId79"/>
    <p:sldId id="1142" r:id="rId80"/>
    <p:sldId id="1143" r:id="rId81"/>
    <p:sldId id="1144" r:id="rId82"/>
    <p:sldId id="1145" r:id="rId83"/>
    <p:sldId id="1146" r:id="rId84"/>
    <p:sldId id="1150" r:id="rId85"/>
    <p:sldId id="1151" r:id="rId86"/>
    <p:sldId id="1152" r:id="rId87"/>
    <p:sldId id="1153" r:id="rId88"/>
    <p:sldId id="1156" r:id="rId89"/>
    <p:sldId id="1157" r:id="rId90"/>
    <p:sldId id="1158" r:id="rId91"/>
    <p:sldId id="1159" r:id="rId92"/>
    <p:sldId id="1160" r:id="rId93"/>
    <p:sldId id="1161" r:id="rId94"/>
    <p:sldId id="1162" r:id="rId95"/>
    <p:sldId id="1163" r:id="rId96"/>
    <p:sldId id="1164" r:id="rId97"/>
    <p:sldId id="1165" r:id="rId98"/>
    <p:sldId id="1166" r:id="rId99"/>
    <p:sldId id="1169" r:id="rId100"/>
    <p:sldId id="1170" r:id="rId101"/>
    <p:sldId id="1399" r:id="rId102"/>
    <p:sldId id="1174" r:id="rId103"/>
    <p:sldId id="1175" r:id="rId104"/>
    <p:sldId id="1176" r:id="rId105"/>
    <p:sldId id="1177" r:id="rId106"/>
    <p:sldId id="1178" r:id="rId107"/>
    <p:sldId id="1179" r:id="rId108"/>
    <p:sldId id="1180" r:id="rId109"/>
    <p:sldId id="1181" r:id="rId110"/>
    <p:sldId id="1182" r:id="rId111"/>
    <p:sldId id="1183" r:id="rId112"/>
    <p:sldId id="1184" r:id="rId113"/>
    <p:sldId id="1185" r:id="rId114"/>
    <p:sldId id="1186" r:id="rId115"/>
    <p:sldId id="1187" r:id="rId116"/>
    <p:sldId id="1188" r:id="rId117"/>
    <p:sldId id="1189" r:id="rId118"/>
    <p:sldId id="1190" r:id="rId119"/>
    <p:sldId id="1191" r:id="rId120"/>
    <p:sldId id="1192" r:id="rId121"/>
    <p:sldId id="1193" r:id="rId122"/>
    <p:sldId id="1194" r:id="rId123"/>
    <p:sldId id="1195" r:id="rId124"/>
    <p:sldId id="1196" r:id="rId125"/>
    <p:sldId id="1197" r:id="rId126"/>
    <p:sldId id="1198" r:id="rId127"/>
    <p:sldId id="1199" r:id="rId128"/>
    <p:sldId id="1200" r:id="rId129"/>
    <p:sldId id="1201" r:id="rId130"/>
    <p:sldId id="1202" r:id="rId131"/>
    <p:sldId id="1203" r:id="rId132"/>
    <p:sldId id="1204" r:id="rId133"/>
    <p:sldId id="1205" r:id="rId134"/>
    <p:sldId id="1206" r:id="rId135"/>
    <p:sldId id="1207" r:id="rId136"/>
    <p:sldId id="1208" r:id="rId137"/>
    <p:sldId id="1209" r:id="rId138"/>
    <p:sldId id="1210" r:id="rId139"/>
    <p:sldId id="1211" r:id="rId140"/>
    <p:sldId id="1212" r:id="rId141"/>
    <p:sldId id="1213" r:id="rId142"/>
    <p:sldId id="1214" r:id="rId143"/>
    <p:sldId id="1215" r:id="rId144"/>
    <p:sldId id="1216" r:id="rId145"/>
    <p:sldId id="1217" r:id="rId146"/>
    <p:sldId id="1218" r:id="rId147"/>
    <p:sldId id="1219" r:id="rId148"/>
    <p:sldId id="1220" r:id="rId149"/>
    <p:sldId id="1221" r:id="rId150"/>
    <p:sldId id="1222" r:id="rId151"/>
    <p:sldId id="1223" r:id="rId152"/>
    <p:sldId id="1224" r:id="rId153"/>
    <p:sldId id="1225" r:id="rId154"/>
    <p:sldId id="1226" r:id="rId155"/>
    <p:sldId id="1227" r:id="rId156"/>
    <p:sldId id="1228" r:id="rId157"/>
    <p:sldId id="1229" r:id="rId158"/>
    <p:sldId id="1230" r:id="rId159"/>
    <p:sldId id="1231" r:id="rId160"/>
    <p:sldId id="1232" r:id="rId161"/>
    <p:sldId id="1233" r:id="rId162"/>
    <p:sldId id="1234" r:id="rId163"/>
    <p:sldId id="1235" r:id="rId164"/>
    <p:sldId id="1236" r:id="rId165"/>
    <p:sldId id="1237" r:id="rId166"/>
    <p:sldId id="1238" r:id="rId167"/>
    <p:sldId id="1239" r:id="rId168"/>
    <p:sldId id="1240" r:id="rId169"/>
    <p:sldId id="1241" r:id="rId170"/>
    <p:sldId id="1242" r:id="rId171"/>
    <p:sldId id="1243" r:id="rId172"/>
    <p:sldId id="1244" r:id="rId173"/>
    <p:sldId id="1245" r:id="rId174"/>
    <p:sldId id="1246" r:id="rId175"/>
    <p:sldId id="1247" r:id="rId176"/>
    <p:sldId id="1248" r:id="rId177"/>
    <p:sldId id="1249" r:id="rId178"/>
    <p:sldId id="1250" r:id="rId179"/>
    <p:sldId id="1251" r:id="rId180"/>
    <p:sldId id="1252" r:id="rId181"/>
    <p:sldId id="1253" r:id="rId182"/>
    <p:sldId id="1254" r:id="rId183"/>
    <p:sldId id="1255" r:id="rId184"/>
    <p:sldId id="1256" r:id="rId185"/>
    <p:sldId id="1257" r:id="rId186"/>
    <p:sldId id="1258" r:id="rId187"/>
    <p:sldId id="1259" r:id="rId188"/>
    <p:sldId id="1260" r:id="rId189"/>
    <p:sldId id="1261" r:id="rId190"/>
    <p:sldId id="1262" r:id="rId191"/>
    <p:sldId id="1263" r:id="rId192"/>
    <p:sldId id="1264" r:id="rId193"/>
    <p:sldId id="1265" r:id="rId194"/>
    <p:sldId id="1266" r:id="rId195"/>
    <p:sldId id="1267" r:id="rId196"/>
    <p:sldId id="1268" r:id="rId197"/>
    <p:sldId id="1269" r:id="rId198"/>
    <p:sldId id="1270" r:id="rId199"/>
    <p:sldId id="1271" r:id="rId200"/>
    <p:sldId id="1272" r:id="rId201"/>
    <p:sldId id="1273" r:id="rId202"/>
    <p:sldId id="1274" r:id="rId203"/>
    <p:sldId id="1275" r:id="rId204"/>
    <p:sldId id="1276" r:id="rId205"/>
    <p:sldId id="1277" r:id="rId206"/>
    <p:sldId id="1278" r:id="rId207"/>
    <p:sldId id="1279" r:id="rId208"/>
    <p:sldId id="1280" r:id="rId209"/>
    <p:sldId id="1281" r:id="rId210"/>
    <p:sldId id="1282" r:id="rId211"/>
    <p:sldId id="1283" r:id="rId212"/>
    <p:sldId id="1284" r:id="rId213"/>
    <p:sldId id="1285" r:id="rId214"/>
    <p:sldId id="1286" r:id="rId215"/>
    <p:sldId id="1287" r:id="rId216"/>
    <p:sldId id="1288" r:id="rId217"/>
    <p:sldId id="1289" r:id="rId218"/>
    <p:sldId id="1290" r:id="rId219"/>
    <p:sldId id="1291" r:id="rId220"/>
    <p:sldId id="1292" r:id="rId221"/>
    <p:sldId id="1293" r:id="rId222"/>
    <p:sldId id="1294" r:id="rId223"/>
    <p:sldId id="1295" r:id="rId224"/>
    <p:sldId id="1296" r:id="rId225"/>
    <p:sldId id="1297" r:id="rId226"/>
    <p:sldId id="1298" r:id="rId227"/>
    <p:sldId id="1299" r:id="rId228"/>
    <p:sldId id="1300" r:id="rId229"/>
    <p:sldId id="1301" r:id="rId230"/>
    <p:sldId id="1302" r:id="rId231"/>
    <p:sldId id="1303" r:id="rId232"/>
    <p:sldId id="1304" r:id="rId233"/>
    <p:sldId id="1305" r:id="rId234"/>
    <p:sldId id="1306" r:id="rId235"/>
    <p:sldId id="1307" r:id="rId236"/>
    <p:sldId id="1308" r:id="rId237"/>
    <p:sldId id="1309" r:id="rId238"/>
    <p:sldId id="1310" r:id="rId239"/>
    <p:sldId id="1311" r:id="rId240"/>
    <p:sldId id="1312" r:id="rId241"/>
    <p:sldId id="1313" r:id="rId242"/>
    <p:sldId id="1314" r:id="rId243"/>
    <p:sldId id="1315" r:id="rId244"/>
    <p:sldId id="1171" r:id="rId245"/>
    <p:sldId id="1172" r:id="rId246"/>
    <p:sldId id="1316" r:id="rId247"/>
    <p:sldId id="1317" r:id="rId248"/>
    <p:sldId id="1318" r:id="rId249"/>
    <p:sldId id="1319" r:id="rId250"/>
    <p:sldId id="1320" r:id="rId251"/>
    <p:sldId id="1321" r:id="rId252"/>
    <p:sldId id="1322" r:id="rId253"/>
    <p:sldId id="1323" r:id="rId254"/>
    <p:sldId id="1324" r:id="rId255"/>
    <p:sldId id="1325" r:id="rId256"/>
    <p:sldId id="1326" r:id="rId257"/>
    <p:sldId id="1327" r:id="rId258"/>
    <p:sldId id="1328" r:id="rId259"/>
    <p:sldId id="1329" r:id="rId260"/>
    <p:sldId id="1330" r:id="rId261"/>
    <p:sldId id="1331" r:id="rId262"/>
    <p:sldId id="1332" r:id="rId263"/>
    <p:sldId id="1333" r:id="rId264"/>
    <p:sldId id="1334" r:id="rId265"/>
    <p:sldId id="1335" r:id="rId266"/>
    <p:sldId id="1336" r:id="rId267"/>
    <p:sldId id="1337" r:id="rId268"/>
    <p:sldId id="1338" r:id="rId269"/>
    <p:sldId id="1339" r:id="rId270"/>
    <p:sldId id="1340" r:id="rId271"/>
    <p:sldId id="1341" r:id="rId272"/>
    <p:sldId id="1342" r:id="rId273"/>
    <p:sldId id="1343" r:id="rId274"/>
    <p:sldId id="1344" r:id="rId275"/>
    <p:sldId id="1345" r:id="rId276"/>
    <p:sldId id="1346" r:id="rId277"/>
    <p:sldId id="1347" r:id="rId278"/>
    <p:sldId id="1348" r:id="rId279"/>
    <p:sldId id="1349" r:id="rId280"/>
    <p:sldId id="1350" r:id="rId281"/>
    <p:sldId id="1351" r:id="rId282"/>
    <p:sldId id="1352" r:id="rId283"/>
    <p:sldId id="1353" r:id="rId284"/>
    <p:sldId id="1354" r:id="rId285"/>
    <p:sldId id="1355" r:id="rId286"/>
    <p:sldId id="1356" r:id="rId287"/>
    <p:sldId id="1357" r:id="rId288"/>
    <p:sldId id="1358" r:id="rId289"/>
    <p:sldId id="1359" r:id="rId290"/>
    <p:sldId id="1360" r:id="rId291"/>
    <p:sldId id="1361" r:id="rId292"/>
    <p:sldId id="1362" r:id="rId293"/>
    <p:sldId id="1363" r:id="rId294"/>
    <p:sldId id="1364" r:id="rId295"/>
    <p:sldId id="1365" r:id="rId296"/>
    <p:sldId id="1366" r:id="rId297"/>
    <p:sldId id="1367" r:id="rId298"/>
    <p:sldId id="1368" r:id="rId299"/>
    <p:sldId id="1369" r:id="rId300"/>
    <p:sldId id="1400" r:id="rId301"/>
    <p:sldId id="1370" r:id="rId302"/>
    <p:sldId id="1371" r:id="rId303"/>
    <p:sldId id="1372" r:id="rId304"/>
    <p:sldId id="1374" r:id="rId305"/>
    <p:sldId id="1373" r:id="rId306"/>
    <p:sldId id="1168" r:id="rId307"/>
    <p:sldId id="1395" r:id="rId308"/>
    <p:sldId id="1375" r:id="rId309"/>
    <p:sldId id="1376" r:id="rId310"/>
    <p:sldId id="1377" r:id="rId311"/>
    <p:sldId id="1378" r:id="rId312"/>
    <p:sldId id="1379" r:id="rId313"/>
    <p:sldId id="1380" r:id="rId314"/>
    <p:sldId id="1381" r:id="rId315"/>
    <p:sldId id="1382" r:id="rId316"/>
    <p:sldId id="1383" r:id="rId317"/>
    <p:sldId id="1384" r:id="rId318"/>
    <p:sldId id="1385" r:id="rId319"/>
    <p:sldId id="1386" r:id="rId320"/>
    <p:sldId id="1387" r:id="rId321"/>
    <p:sldId id="1388" r:id="rId322"/>
    <p:sldId id="1389" r:id="rId323"/>
    <p:sldId id="1390" r:id="rId324"/>
    <p:sldId id="1391" r:id="rId325"/>
    <p:sldId id="1392" r:id="rId326"/>
    <p:sldId id="1393" r:id="rId327"/>
    <p:sldId id="1394" r:id="rId328"/>
    <p:sldId id="1401" r:id="rId329"/>
    <p:sldId id="1402" r:id="rId330"/>
  </p:sldIdLst>
  <p:sldSz cx="11698288" cy="7315200"/>
  <p:notesSz cx="6858000" cy="9144000"/>
  <p:defaultTextStyle>
    <a:defPPr>
      <a:defRPr lang="hu-HU"/>
    </a:defPPr>
    <a:lvl1pPr marL="0" algn="l" defTabSz="1081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0577" algn="l" defTabSz="1081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1155" algn="l" defTabSz="1081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21731" algn="l" defTabSz="1081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62308" algn="l" defTabSz="1081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02885" algn="l" defTabSz="1081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43463" algn="l" defTabSz="1081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84040" algn="l" defTabSz="1081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24616" algn="l" defTabSz="1081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94" autoAdjust="0"/>
    <p:restoredTop sz="92657" autoAdjust="0"/>
  </p:normalViewPr>
  <p:slideViewPr>
    <p:cSldViewPr snapToObjects="1">
      <p:cViewPr varScale="1">
        <p:scale>
          <a:sx n="89" d="100"/>
          <a:sy n="89" d="100"/>
        </p:scale>
        <p:origin x="-138" y="-330"/>
      </p:cViewPr>
      <p:guideLst>
        <p:guide orient="horz" pos="2304"/>
        <p:guide pos="36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323" Type="http://schemas.openxmlformats.org/officeDocument/2006/relationships/slide" Target="slides/slide322.xml"/><Relationship Id="rId328" Type="http://schemas.openxmlformats.org/officeDocument/2006/relationships/slide" Target="slides/slide32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33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presProps" Target="presProp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A8E3B-7632-4E7D-845B-0D216C53A1B4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145F5-8CC9-42BB-92A3-AF9DEC76649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4536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145F5-8CC9-42BB-92A3-AF9DEC766499}" type="slidenum">
              <a:rPr lang="hu-HU" smtClean="0"/>
              <a:pPr/>
              <a:t>30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145F5-8CC9-42BB-92A3-AF9DEC766499}" type="slidenum">
              <a:rPr lang="hu-HU" smtClean="0"/>
              <a:pPr/>
              <a:t>125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145F5-8CC9-42BB-92A3-AF9DEC766499}" type="slidenum">
              <a:rPr lang="hu-HU" smtClean="0"/>
              <a:pPr/>
              <a:t>183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Ismerkedjünk meg az összevont telepítési eljárás modelljével!</a:t>
            </a:r>
            <a:endParaRPr lang="hu-H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 történik, ha egy befektető vállalkozó konkrét elhatározással jelentkezik az önkormányzat képviselő testületénél: pl. termelő üzemet szeretne megvalósítani egy adott, konkrét területen.</a:t>
            </a:r>
          </a:p>
          <a:p>
            <a:pPr lvl="0">
              <a:buFont typeface="Arial" pitchFamily="34" charset="0"/>
              <a:buChar char="•"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beruházó vállalkozó egyeztet az önkormányzattal a beruházás befogadási szándékáról, körvonalazódnak a felek igényei.</a:t>
            </a:r>
          </a:p>
          <a:p>
            <a:pPr lvl="0">
              <a:buFont typeface="Arial" pitchFamily="34" charset="0"/>
              <a:buChar char="•"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egyeztetés során kiderül, hogy a településrendezési tervet/helyi építési szabályzatot módosítani szükséges, mert pl. azon a </a:t>
            </a:r>
            <a:r>
              <a:rPr lang="hu-H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területfelhasználási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egységen nem lehet ipari beruházást létesíteni.</a:t>
            </a:r>
          </a:p>
          <a:p>
            <a:pPr lvl="0">
              <a:buFont typeface="Arial" pitchFamily="34" charset="0"/>
              <a:buChar char="•"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befektető vállalkozó pozitív fogadtatás esetén kidolgoztatja a beruházás terveit a szükséges mélységben (településrendezéshez, összevont eljárás 1. üteméhez), és</a:t>
            </a:r>
          </a:p>
          <a:p>
            <a:pPr lvl="0">
              <a:buFont typeface="Arial" pitchFamily="34" charset="0"/>
              <a:buChar char="•"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kezdeményezi a településrendezési szerződés megkötését.</a:t>
            </a:r>
          </a:p>
          <a:p>
            <a:pPr lvl="0">
              <a:buFont typeface="Arial" pitchFamily="34" charset="0"/>
              <a:buChar char="•"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képviselőtestület dönt a szándék befogadásáról és felhatalmazza a polgármestert a településrendezési szerződés megkötésére.</a:t>
            </a:r>
          </a:p>
          <a:p>
            <a:pPr lvl="0">
              <a:buFont typeface="Arial" pitchFamily="34" charset="0"/>
              <a:buChar char="•"/>
            </a:pPr>
            <a:r>
              <a:rPr lang="hu-HU" dirty="0" smtClean="0"/>
              <a:t>Megkötik a településrendezési szerződést, melyben mindkét fél részletesen rögzíti igényeit és a megvalósítás feltételeit, kikötéseit, a településrendezésre és az összevont engedélyezésre kiható fontos körülményeket.</a:t>
            </a:r>
          </a:p>
          <a:p>
            <a:pPr lvl="0">
              <a:buFont typeface="Arial" pitchFamily="34" charset="0"/>
              <a:buChar char="•"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településrendezési szerződés megkötését követően az önkormányzat elindítja a településrendezési terv módosítása előkészítését, ill. egyeztetése és elfogadása eljárását.</a:t>
            </a:r>
          </a:p>
          <a:p>
            <a:pPr lvl="0">
              <a:buFont typeface="Arial" pitchFamily="34" charset="0"/>
              <a:buChar char="•"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befektető közben gyűjtögeti az eljárás lefolytatásához szükséges mellékleteket és</a:t>
            </a:r>
          </a:p>
          <a:p>
            <a:pPr lvl="0">
              <a:buFont typeface="Arial" pitchFamily="34" charset="0"/>
              <a:buChar char="•"/>
            </a:pPr>
            <a:r>
              <a:rPr lang="hu-H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hatósági szolgáltatás keretében tisztázza a hatóságnál az előzetes szakkérdéseket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különösen a terület régészeti érintettségére vonatkozóan, hogy a feltárás időben megtörténjen.</a:t>
            </a:r>
          </a:p>
          <a:p>
            <a:pPr lvl="0">
              <a:buFont typeface="Arial" pitchFamily="34" charset="0"/>
              <a:buChar char="•"/>
            </a:pPr>
            <a:r>
              <a:rPr lang="hu-H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Kérelmet nyújt be az új típusú összevont eljárásra</a:t>
            </a: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településrendezési szerződés és a telepítési tanulmányterv csatolásával, hiszen a településrendezési szerződés szolgál alapul - többek között - a szakhatóságok állásfoglalásának, a településrendezési terv véleményezésének.</a:t>
            </a:r>
          </a:p>
          <a:p>
            <a:pPr lvl="0">
              <a:buFont typeface="Arial" pitchFamily="34" charset="0"/>
              <a:buChar char="•"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összevont telepítési eljárás két szakaszból áll: 1. telepítési hatásvizsgálati eljárás, 2. integrált építési engedélyezési eljárás. A kérelemhez az összevont eljárás első szakaszához szükséges mellékleteket becsatolva a beruházó megindítja az összevont eljárás első szakaszát, a telepítési hatásvizsgálati szakaszt (THSZ).</a:t>
            </a:r>
          </a:p>
          <a:p>
            <a:pPr lvl="0">
              <a:buFont typeface="Arial" pitchFamily="34" charset="0"/>
              <a:buChar char="•"/>
            </a:pPr>
            <a:r>
              <a:rPr lang="hu-HU" dirty="0" smtClean="0"/>
              <a:t>Az ügy gazdája az építésügyi hatóság, aki valamennyi szakhatóság bevonásával lefolytatja az eljárást, az első szakasz végén, jogszabályokon alapuló, önállóan nem megtámadható végzést hoz, </a:t>
            </a:r>
            <a:r>
              <a:rPr lang="hu-HU" b="1" dirty="0" smtClean="0"/>
              <a:t>telepítési engedélyt ad</a:t>
            </a:r>
            <a:r>
              <a:rPr lang="hu-HU" dirty="0" smtClean="0"/>
              <a:t>, abban rögzíti a szakhatóságok településrendezési eszközzel kapcsolatos véleményét, mely köti az eljárásban résztvevő szak/hatóságokat a továbbiak folyamán.</a:t>
            </a:r>
          </a:p>
          <a:p>
            <a:pPr lvl="0">
              <a:buFont typeface="Arial" pitchFamily="34" charset="0"/>
              <a:buChar char="•"/>
            </a:pPr>
            <a:r>
              <a:rPr lang="hu-HU" dirty="0" smtClean="0"/>
              <a:t>A hatóság megküldi a telepítési engedélyt a képviselőtestületnek.</a:t>
            </a:r>
          </a:p>
          <a:p>
            <a:pPr lvl="0">
              <a:buFont typeface="Arial" pitchFamily="34" charset="0"/>
              <a:buChar char="•"/>
            </a:pPr>
            <a:r>
              <a:rPr lang="hu-HU" dirty="0" smtClean="0"/>
              <a:t>Ha a </a:t>
            </a:r>
            <a:r>
              <a:rPr lang="hu-HU" dirty="0" err="1" smtClean="0"/>
              <a:t>THSZ-ben</a:t>
            </a:r>
            <a:r>
              <a:rPr lang="hu-HU" dirty="0" smtClean="0"/>
              <a:t> tartottak közmeghallgatást, az kiválthatja a településrendezés jóváhagyása során tartandó lakossági fórumot,</a:t>
            </a:r>
          </a:p>
          <a:p>
            <a:pPr lvl="0">
              <a:buFont typeface="Arial" pitchFamily="34" charset="0"/>
              <a:buChar char="•"/>
            </a:pPr>
            <a:r>
              <a:rPr lang="hu-HU" dirty="0" smtClean="0"/>
              <a:t>a telepítési engedély pedig kiváltja a településrendezési eljárás véleményező szakaszát (és ezek további egyeztető tárgyalásait is).</a:t>
            </a:r>
          </a:p>
          <a:p>
            <a:pPr lvl="0">
              <a:buFont typeface="Arial" pitchFamily="34" charset="0"/>
              <a:buChar char="•"/>
            </a:pPr>
            <a:r>
              <a:rPr lang="hu-HU" dirty="0" smtClean="0"/>
              <a:t>Az </a:t>
            </a:r>
            <a:r>
              <a:rPr lang="hu-HU" b="1" dirty="0" smtClean="0"/>
              <a:t>önkormányzat</a:t>
            </a:r>
            <a:r>
              <a:rPr lang="hu-HU" dirty="0" smtClean="0"/>
              <a:t> </a:t>
            </a:r>
            <a:r>
              <a:rPr lang="hu-HU" b="1" dirty="0" smtClean="0"/>
              <a:t>képviselőtestülete</a:t>
            </a:r>
            <a:r>
              <a:rPr lang="hu-HU" dirty="0" smtClean="0"/>
              <a:t> a véleményező szervek véleménye helyett döntését a telepítési engedélyben foglaltakra alapozza, azt veszi figyelembe és </a:t>
            </a:r>
            <a:r>
              <a:rPr lang="hu-HU" b="1" dirty="0" smtClean="0"/>
              <a:t>szabadon dönt, megalkotja rendeletét</a:t>
            </a:r>
            <a:r>
              <a:rPr lang="hu-HU" dirty="0" smtClean="0"/>
              <a:t>.</a:t>
            </a:r>
          </a:p>
          <a:p>
            <a:pPr lvl="0">
              <a:buFont typeface="Arial" pitchFamily="34" charset="0"/>
              <a:buChar char="•"/>
            </a:pPr>
            <a:r>
              <a:rPr lang="hu-HU" dirty="0" smtClean="0"/>
              <a:t>A rendelet hatálybalépéséig tartó mintegy 30-60 napban az építtető előkészíti az építési engedélyezéshez szükséges dokumentációt, majd</a:t>
            </a:r>
          </a:p>
          <a:p>
            <a:pPr lvl="0">
              <a:buFont typeface="Arial" pitchFamily="34" charset="0"/>
              <a:buChar char="•"/>
            </a:pPr>
            <a:r>
              <a:rPr lang="hu-HU" b="1" dirty="0" smtClean="0"/>
              <a:t>a rendelet hatálybalépését követően, ennek benyújtásával megindítja az integrált építési engedélyezési szakaszt.</a:t>
            </a:r>
            <a:endParaRPr lang="hu-HU" dirty="0" smtClean="0"/>
          </a:p>
          <a:p>
            <a:pPr lvl="0">
              <a:buFont typeface="Arial" pitchFamily="34" charset="0"/>
              <a:buChar char="•"/>
            </a:pPr>
            <a:r>
              <a:rPr lang="hu-H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integrált építési engedélyezési szakasszal lezárul az összevont eljárás, az itt hozott döntés/határozat ellen lehet csak jogorvoslattal élni.</a:t>
            </a:r>
          </a:p>
          <a:p>
            <a:pPr>
              <a:buFont typeface="Arial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6619C-C196-401A-9142-4BFA87DFA880}" type="slidenum">
              <a:rPr lang="hu-HU" smtClean="0"/>
              <a:pPr/>
              <a:t>328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77373" y="2272455"/>
            <a:ext cx="9943545" cy="156802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54744" y="4145281"/>
            <a:ext cx="8188801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0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2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43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8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24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481259" y="292949"/>
            <a:ext cx="2632114" cy="6241627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84915" y="292949"/>
            <a:ext cx="7701373" cy="624162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4086" y="4700697"/>
            <a:ext cx="9943545" cy="1452879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24086" y="3100494"/>
            <a:ext cx="9943545" cy="1600200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057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1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1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62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028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43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8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24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84915" y="1706881"/>
            <a:ext cx="5166744" cy="482769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946631" y="1706881"/>
            <a:ext cx="5166744" cy="482769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84915" y="1637454"/>
            <a:ext cx="5168775" cy="68241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0577" indent="0">
              <a:buNone/>
              <a:defRPr sz="2400" b="1"/>
            </a:lvl2pPr>
            <a:lvl3pPr marL="1081155" indent="0">
              <a:buNone/>
              <a:defRPr sz="2100" b="1"/>
            </a:lvl3pPr>
            <a:lvl4pPr marL="1621731" indent="0">
              <a:buNone/>
              <a:defRPr sz="1900" b="1"/>
            </a:lvl4pPr>
            <a:lvl5pPr marL="2162308" indent="0">
              <a:buNone/>
              <a:defRPr sz="1900" b="1"/>
            </a:lvl5pPr>
            <a:lvl6pPr marL="2702885" indent="0">
              <a:buNone/>
              <a:defRPr sz="1900" b="1"/>
            </a:lvl6pPr>
            <a:lvl7pPr marL="3243463" indent="0">
              <a:buNone/>
              <a:defRPr sz="1900" b="1"/>
            </a:lvl7pPr>
            <a:lvl8pPr marL="3784040" indent="0">
              <a:buNone/>
              <a:defRPr sz="1900" b="1"/>
            </a:lvl8pPr>
            <a:lvl9pPr marL="4324616" indent="0">
              <a:buNone/>
              <a:defRPr sz="19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84915" y="2319869"/>
            <a:ext cx="5168775" cy="421470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942571" y="1637454"/>
            <a:ext cx="5170806" cy="68241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0577" indent="0">
              <a:buNone/>
              <a:defRPr sz="2400" b="1"/>
            </a:lvl2pPr>
            <a:lvl3pPr marL="1081155" indent="0">
              <a:buNone/>
              <a:defRPr sz="2100" b="1"/>
            </a:lvl3pPr>
            <a:lvl4pPr marL="1621731" indent="0">
              <a:buNone/>
              <a:defRPr sz="1900" b="1"/>
            </a:lvl4pPr>
            <a:lvl5pPr marL="2162308" indent="0">
              <a:buNone/>
              <a:defRPr sz="1900" b="1"/>
            </a:lvl5pPr>
            <a:lvl6pPr marL="2702885" indent="0">
              <a:buNone/>
              <a:defRPr sz="1900" b="1"/>
            </a:lvl6pPr>
            <a:lvl7pPr marL="3243463" indent="0">
              <a:buNone/>
              <a:defRPr sz="1900" b="1"/>
            </a:lvl7pPr>
            <a:lvl8pPr marL="3784040" indent="0">
              <a:buNone/>
              <a:defRPr sz="1900" b="1"/>
            </a:lvl8pPr>
            <a:lvl9pPr marL="4324616" indent="0">
              <a:buNone/>
              <a:defRPr sz="19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942571" y="2319869"/>
            <a:ext cx="5170806" cy="421470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4918" y="291254"/>
            <a:ext cx="3848657" cy="123952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3707" y="291255"/>
            <a:ext cx="6539667" cy="6243320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84918" y="1530775"/>
            <a:ext cx="3848657" cy="5003800"/>
          </a:xfrm>
        </p:spPr>
        <p:txBody>
          <a:bodyPr/>
          <a:lstStyle>
            <a:lvl1pPr marL="0" indent="0">
              <a:buNone/>
              <a:defRPr sz="1600"/>
            </a:lvl1pPr>
            <a:lvl2pPr marL="540577" indent="0">
              <a:buNone/>
              <a:defRPr sz="1400"/>
            </a:lvl2pPr>
            <a:lvl3pPr marL="1081155" indent="0">
              <a:buNone/>
              <a:defRPr sz="1200"/>
            </a:lvl3pPr>
            <a:lvl4pPr marL="1621731" indent="0">
              <a:buNone/>
              <a:defRPr sz="1100"/>
            </a:lvl4pPr>
            <a:lvl5pPr marL="2162308" indent="0">
              <a:buNone/>
              <a:defRPr sz="1100"/>
            </a:lvl5pPr>
            <a:lvl6pPr marL="2702885" indent="0">
              <a:buNone/>
              <a:defRPr sz="1100"/>
            </a:lvl6pPr>
            <a:lvl7pPr marL="3243463" indent="0">
              <a:buNone/>
              <a:defRPr sz="1100"/>
            </a:lvl7pPr>
            <a:lvl8pPr marL="3784040" indent="0">
              <a:buNone/>
              <a:defRPr sz="1100"/>
            </a:lvl8pPr>
            <a:lvl9pPr marL="4324616" indent="0">
              <a:buNone/>
              <a:defRPr sz="11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92947" y="5120641"/>
            <a:ext cx="7018973" cy="60452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92947" y="653628"/>
            <a:ext cx="7018973" cy="4389120"/>
          </a:xfrm>
        </p:spPr>
        <p:txBody>
          <a:bodyPr/>
          <a:lstStyle>
            <a:lvl1pPr marL="0" indent="0">
              <a:buNone/>
              <a:defRPr sz="3700"/>
            </a:lvl1pPr>
            <a:lvl2pPr marL="540577" indent="0">
              <a:buNone/>
              <a:defRPr sz="3400"/>
            </a:lvl2pPr>
            <a:lvl3pPr marL="1081155" indent="0">
              <a:buNone/>
              <a:defRPr sz="2900"/>
            </a:lvl3pPr>
            <a:lvl4pPr marL="1621731" indent="0">
              <a:buNone/>
              <a:defRPr sz="2400"/>
            </a:lvl4pPr>
            <a:lvl5pPr marL="2162308" indent="0">
              <a:buNone/>
              <a:defRPr sz="2400"/>
            </a:lvl5pPr>
            <a:lvl6pPr marL="2702885" indent="0">
              <a:buNone/>
              <a:defRPr sz="2400"/>
            </a:lvl6pPr>
            <a:lvl7pPr marL="3243463" indent="0">
              <a:buNone/>
              <a:defRPr sz="2400"/>
            </a:lvl7pPr>
            <a:lvl8pPr marL="3784040" indent="0">
              <a:buNone/>
              <a:defRPr sz="2400"/>
            </a:lvl8pPr>
            <a:lvl9pPr marL="4324616" indent="0">
              <a:buNone/>
              <a:defRPr sz="24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92947" y="5725162"/>
            <a:ext cx="7018973" cy="858520"/>
          </a:xfrm>
        </p:spPr>
        <p:txBody>
          <a:bodyPr/>
          <a:lstStyle>
            <a:lvl1pPr marL="0" indent="0">
              <a:buNone/>
              <a:defRPr sz="1600"/>
            </a:lvl1pPr>
            <a:lvl2pPr marL="540577" indent="0">
              <a:buNone/>
              <a:defRPr sz="1400"/>
            </a:lvl2pPr>
            <a:lvl3pPr marL="1081155" indent="0">
              <a:buNone/>
              <a:defRPr sz="1200"/>
            </a:lvl3pPr>
            <a:lvl4pPr marL="1621731" indent="0">
              <a:buNone/>
              <a:defRPr sz="1100"/>
            </a:lvl4pPr>
            <a:lvl5pPr marL="2162308" indent="0">
              <a:buNone/>
              <a:defRPr sz="1100"/>
            </a:lvl5pPr>
            <a:lvl6pPr marL="2702885" indent="0">
              <a:buNone/>
              <a:defRPr sz="1100"/>
            </a:lvl6pPr>
            <a:lvl7pPr marL="3243463" indent="0">
              <a:buNone/>
              <a:defRPr sz="1100"/>
            </a:lvl7pPr>
            <a:lvl8pPr marL="3784040" indent="0">
              <a:buNone/>
              <a:defRPr sz="1100"/>
            </a:lvl8pPr>
            <a:lvl9pPr marL="4324616" indent="0">
              <a:buNone/>
              <a:defRPr sz="11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584914" y="292950"/>
            <a:ext cx="10528460" cy="1219200"/>
          </a:xfrm>
          <a:prstGeom prst="rect">
            <a:avLst/>
          </a:prstGeom>
        </p:spPr>
        <p:txBody>
          <a:bodyPr vert="horz" lIns="108116" tIns="54057" rIns="108116" bIns="54057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84914" y="1706881"/>
            <a:ext cx="10528460" cy="4827694"/>
          </a:xfrm>
          <a:prstGeom prst="rect">
            <a:avLst/>
          </a:prstGeom>
        </p:spPr>
        <p:txBody>
          <a:bodyPr vert="horz" lIns="108116" tIns="54057" rIns="108116" bIns="54057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584915" y="6780110"/>
            <a:ext cx="2729600" cy="389467"/>
          </a:xfrm>
          <a:prstGeom prst="rect">
            <a:avLst/>
          </a:prstGeom>
        </p:spPr>
        <p:txBody>
          <a:bodyPr vert="horz" lIns="108116" tIns="54057" rIns="108116" bIns="5405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D51E5-AD0D-4F78-95D0-5C479647A77A}" type="datetimeFigureOut">
              <a:rPr lang="hu-HU" smtClean="0"/>
              <a:pPr/>
              <a:t>2013.02.01.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996915" y="6780110"/>
            <a:ext cx="3704458" cy="389467"/>
          </a:xfrm>
          <a:prstGeom prst="rect">
            <a:avLst/>
          </a:prstGeom>
        </p:spPr>
        <p:txBody>
          <a:bodyPr vert="horz" lIns="108116" tIns="54057" rIns="108116" bIns="5405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383773" y="6780110"/>
            <a:ext cx="2729600" cy="389467"/>
          </a:xfrm>
          <a:prstGeom prst="rect">
            <a:avLst/>
          </a:prstGeom>
        </p:spPr>
        <p:txBody>
          <a:bodyPr vert="horz" lIns="108116" tIns="54057" rIns="108116" bIns="5405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EF4F1-F3CC-4CF4-9CD7-0DDB5CB47A8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08115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33" indent="-405433" algn="l" defTabSz="1081155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78438" indent="-337860" algn="l" defTabSz="1081155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51443" indent="-270289" algn="l" defTabSz="108115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892019" indent="-270289" algn="l" defTabSz="108115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597" indent="-270289" algn="l" defTabSz="1081155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73174" indent="-270289" algn="l" defTabSz="10811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751" indent="-270289" algn="l" defTabSz="10811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54328" indent="-270289" algn="l" defTabSz="10811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94905" indent="-270289" algn="l" defTabSz="10811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10811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0577" algn="l" defTabSz="10811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1155" algn="l" defTabSz="10811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1731" algn="l" defTabSz="10811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2308" algn="l" defTabSz="10811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02885" algn="l" defTabSz="10811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43463" algn="l" defTabSz="10811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84040" algn="l" defTabSz="10811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24616" algn="l" defTabSz="10811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18.png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12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Relationship Id="rId14" Type="http://schemas.openxmlformats.org/officeDocument/2006/relationships/image" Target="../media/image39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49.png"/><Relationship Id="rId3" Type="http://schemas.openxmlformats.org/officeDocument/2006/relationships/image" Target="../media/image16.png"/><Relationship Id="rId7" Type="http://schemas.openxmlformats.org/officeDocument/2006/relationships/image" Target="../media/image162.png"/><Relationship Id="rId12" Type="http://schemas.openxmlformats.org/officeDocument/2006/relationships/image" Target="../media/image47.png"/><Relationship Id="rId17" Type="http://schemas.openxmlformats.org/officeDocument/2006/relationships/image" Target="../media/image168.png"/><Relationship Id="rId2" Type="http://schemas.openxmlformats.org/officeDocument/2006/relationships/image" Target="../media/image13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5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7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7.png"/><Relationship Id="rId3" Type="http://schemas.openxmlformats.org/officeDocument/2006/relationships/image" Target="../media/image16.png"/><Relationship Id="rId7" Type="http://schemas.openxmlformats.org/officeDocument/2006/relationships/image" Target="../media/image162.png"/><Relationship Id="rId12" Type="http://schemas.openxmlformats.org/officeDocument/2006/relationships/image" Target="../media/image49.png"/><Relationship Id="rId17" Type="http://schemas.openxmlformats.org/officeDocument/2006/relationships/image" Target="../media/image6.png"/><Relationship Id="rId2" Type="http://schemas.openxmlformats.org/officeDocument/2006/relationships/image" Target="../media/image13.png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11" Type="http://schemas.openxmlformats.org/officeDocument/2006/relationships/image" Target="../media/image47.png"/><Relationship Id="rId5" Type="http://schemas.openxmlformats.org/officeDocument/2006/relationships/image" Target="../media/image160.png"/><Relationship Id="rId15" Type="http://schemas.openxmlformats.org/officeDocument/2006/relationships/image" Target="../media/image28.png"/><Relationship Id="rId10" Type="http://schemas.openxmlformats.org/officeDocument/2006/relationships/image" Target="../media/image166.png"/><Relationship Id="rId4" Type="http://schemas.openxmlformats.org/officeDocument/2006/relationships/image" Target="../media/image159.png"/><Relationship Id="rId9" Type="http://schemas.openxmlformats.org/officeDocument/2006/relationships/image" Target="../media/image165.png"/><Relationship Id="rId14" Type="http://schemas.openxmlformats.org/officeDocument/2006/relationships/image" Target="../media/image15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169.png"/><Relationship Id="rId5" Type="http://schemas.openxmlformats.org/officeDocument/2006/relationships/image" Target="../media/image47.png"/><Relationship Id="rId10" Type="http://schemas.openxmlformats.org/officeDocument/2006/relationships/image" Target="../media/image6.png"/><Relationship Id="rId4" Type="http://schemas.openxmlformats.org/officeDocument/2006/relationships/image" Target="../media/image166.png"/><Relationship Id="rId9" Type="http://schemas.openxmlformats.org/officeDocument/2006/relationships/image" Target="../media/image168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12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205.png"/><Relationship Id="rId3" Type="http://schemas.openxmlformats.org/officeDocument/2006/relationships/image" Target="../media/image199.png"/><Relationship Id="rId7" Type="http://schemas.openxmlformats.org/officeDocument/2006/relationships/image" Target="../media/image202.png"/><Relationship Id="rId12" Type="http://schemas.openxmlformats.org/officeDocument/2006/relationships/image" Target="../media/image204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1.png"/><Relationship Id="rId11" Type="http://schemas.openxmlformats.org/officeDocument/2006/relationships/image" Target="../media/image203.png"/><Relationship Id="rId5" Type="http://schemas.openxmlformats.org/officeDocument/2006/relationships/image" Target="../media/image37.png"/><Relationship Id="rId10" Type="http://schemas.openxmlformats.org/officeDocument/2006/relationships/image" Target="../media/image15.png"/><Relationship Id="rId4" Type="http://schemas.openxmlformats.org/officeDocument/2006/relationships/image" Target="../media/image200.png"/><Relationship Id="rId9" Type="http://schemas.openxmlformats.org/officeDocument/2006/relationships/image" Target="../media/image32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25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321.png"/><Relationship Id="rId18" Type="http://schemas.openxmlformats.org/officeDocument/2006/relationships/image" Target="../media/image326.png"/><Relationship Id="rId3" Type="http://schemas.openxmlformats.org/officeDocument/2006/relationships/image" Target="../media/image311.png"/><Relationship Id="rId21" Type="http://schemas.openxmlformats.org/officeDocument/2006/relationships/image" Target="../media/image329.png"/><Relationship Id="rId7" Type="http://schemas.openxmlformats.org/officeDocument/2006/relationships/image" Target="../media/image315.png"/><Relationship Id="rId12" Type="http://schemas.openxmlformats.org/officeDocument/2006/relationships/image" Target="../media/image320.png"/><Relationship Id="rId17" Type="http://schemas.openxmlformats.org/officeDocument/2006/relationships/image" Target="../media/image325.png"/><Relationship Id="rId2" Type="http://schemas.openxmlformats.org/officeDocument/2006/relationships/image" Target="../media/image310.png"/><Relationship Id="rId16" Type="http://schemas.openxmlformats.org/officeDocument/2006/relationships/image" Target="../media/image324.png"/><Relationship Id="rId20" Type="http://schemas.openxmlformats.org/officeDocument/2006/relationships/image" Target="../media/image3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5" Type="http://schemas.openxmlformats.org/officeDocument/2006/relationships/image" Target="../media/image313.png"/><Relationship Id="rId15" Type="http://schemas.openxmlformats.org/officeDocument/2006/relationships/image" Target="../media/image323.png"/><Relationship Id="rId10" Type="http://schemas.openxmlformats.org/officeDocument/2006/relationships/image" Target="../media/image318.png"/><Relationship Id="rId19" Type="http://schemas.openxmlformats.org/officeDocument/2006/relationships/image" Target="../media/image327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Relationship Id="rId14" Type="http://schemas.openxmlformats.org/officeDocument/2006/relationships/image" Target="../media/image322.png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49.png"/><Relationship Id="rId3" Type="http://schemas.openxmlformats.org/officeDocument/2006/relationships/image" Target="../media/image16.png"/><Relationship Id="rId7" Type="http://schemas.openxmlformats.org/officeDocument/2006/relationships/image" Target="../media/image162.png"/><Relationship Id="rId12" Type="http://schemas.openxmlformats.org/officeDocument/2006/relationships/image" Target="../media/image47.png"/><Relationship Id="rId17" Type="http://schemas.openxmlformats.org/officeDocument/2006/relationships/image" Target="../media/image168.png"/><Relationship Id="rId2" Type="http://schemas.openxmlformats.org/officeDocument/2006/relationships/image" Target="../media/image13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5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7.png"/></Relationships>
</file>

<file path=ppt/slides/_rels/slide3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321.png"/><Relationship Id="rId18" Type="http://schemas.openxmlformats.org/officeDocument/2006/relationships/image" Target="../media/image326.png"/><Relationship Id="rId3" Type="http://schemas.openxmlformats.org/officeDocument/2006/relationships/image" Target="../media/image311.png"/><Relationship Id="rId21" Type="http://schemas.openxmlformats.org/officeDocument/2006/relationships/image" Target="../media/image329.png"/><Relationship Id="rId7" Type="http://schemas.openxmlformats.org/officeDocument/2006/relationships/image" Target="../media/image315.png"/><Relationship Id="rId12" Type="http://schemas.openxmlformats.org/officeDocument/2006/relationships/image" Target="../media/image320.png"/><Relationship Id="rId17" Type="http://schemas.openxmlformats.org/officeDocument/2006/relationships/image" Target="../media/image325.png"/><Relationship Id="rId2" Type="http://schemas.openxmlformats.org/officeDocument/2006/relationships/image" Target="../media/image310.png"/><Relationship Id="rId16" Type="http://schemas.openxmlformats.org/officeDocument/2006/relationships/image" Target="../media/image324.png"/><Relationship Id="rId20" Type="http://schemas.openxmlformats.org/officeDocument/2006/relationships/image" Target="../media/image3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5" Type="http://schemas.openxmlformats.org/officeDocument/2006/relationships/image" Target="../media/image313.png"/><Relationship Id="rId15" Type="http://schemas.openxmlformats.org/officeDocument/2006/relationships/image" Target="../media/image323.png"/><Relationship Id="rId10" Type="http://schemas.openxmlformats.org/officeDocument/2006/relationships/image" Target="../media/image318.png"/><Relationship Id="rId19" Type="http://schemas.openxmlformats.org/officeDocument/2006/relationships/image" Target="../media/image327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Relationship Id="rId14" Type="http://schemas.openxmlformats.org/officeDocument/2006/relationships/image" Target="../media/image322.png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12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Relationship Id="rId1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87.png"/><Relationship Id="rId5" Type="http://schemas.openxmlformats.org/officeDocument/2006/relationships/image" Target="../media/image24.pn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Asztal\imagepict\etdr_image_prezi_0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499" y="0"/>
            <a:ext cx="9717291" cy="7304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5324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419" y="2544169"/>
            <a:ext cx="711156" cy="7786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2" name="AutoShape 3"/>
          <p:cNvSpPr>
            <a:spLocks noChangeArrowheads="1"/>
          </p:cNvSpPr>
          <p:nvPr/>
        </p:nvSpPr>
        <p:spPr bwMode="auto">
          <a:xfrm>
            <a:off x="5361104" y="2552883"/>
            <a:ext cx="478165" cy="982776"/>
          </a:xfrm>
          <a:prstGeom prst="roundRect">
            <a:avLst>
              <a:gd name="adj" fmla="val 315"/>
            </a:avLst>
          </a:prstGeom>
          <a:noFill/>
          <a:ln>
            <a:solidFill>
              <a:schemeClr val="tx1"/>
            </a:solidFill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7728" tIns="43864" rIns="87728" bIns="43864" anchor="ctr"/>
          <a:lstStyle/>
          <a:p>
            <a:endParaRPr lang="hu-HU"/>
          </a:p>
        </p:txBody>
      </p:sp>
      <p:sp>
        <p:nvSpPr>
          <p:cNvPr id="73" name="Oval 4"/>
          <p:cNvSpPr>
            <a:spLocks noChangeArrowheads="1"/>
          </p:cNvSpPr>
          <p:nvPr/>
        </p:nvSpPr>
        <p:spPr bwMode="auto">
          <a:xfrm>
            <a:off x="6401737" y="2067995"/>
            <a:ext cx="1964435" cy="1965550"/>
          </a:xfrm>
          <a:prstGeom prst="ellipse">
            <a:avLst/>
          </a:prstGeom>
          <a:solidFill>
            <a:srgbClr val="E6E6E6"/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515" y="2551788"/>
            <a:ext cx="899986" cy="9858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4329" y="4279619"/>
            <a:ext cx="906076" cy="991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4329" y="2551788"/>
            <a:ext cx="899986" cy="9858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77" name="AutoShape 8"/>
          <p:cNvCxnSpPr>
            <a:cxnSpLocks noChangeShapeType="1"/>
            <a:stCxn id="115" idx="2"/>
            <a:endCxn id="75" idx="1"/>
          </p:cNvCxnSpPr>
          <p:nvPr/>
        </p:nvCxnSpPr>
        <p:spPr bwMode="auto">
          <a:xfrm rot="16200000" flipH="1">
            <a:off x="2170528" y="3721777"/>
            <a:ext cx="1340483" cy="767119"/>
          </a:xfrm>
          <a:prstGeom prst="curvedConnector2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cxnSp>
        <p:nvCxnSpPr>
          <p:cNvPr id="78" name="AutoShape 9"/>
          <p:cNvCxnSpPr>
            <a:cxnSpLocks noChangeShapeType="1"/>
            <a:stCxn id="115" idx="3"/>
            <a:endCxn id="76" idx="1"/>
          </p:cNvCxnSpPr>
          <p:nvPr/>
        </p:nvCxnSpPr>
        <p:spPr bwMode="auto">
          <a:xfrm flipV="1">
            <a:off x="2795275" y="3044699"/>
            <a:ext cx="429054" cy="17856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grpSp>
        <p:nvGrpSpPr>
          <p:cNvPr id="79" name="Group 10"/>
          <p:cNvGrpSpPr>
            <a:grpSpLocks/>
          </p:cNvGrpSpPr>
          <p:nvPr/>
        </p:nvGrpSpPr>
        <p:grpSpPr bwMode="auto">
          <a:xfrm>
            <a:off x="8888403" y="2067995"/>
            <a:ext cx="898463" cy="1964026"/>
            <a:chOff x="5536" y="1935"/>
            <a:chExt cx="590" cy="1289"/>
          </a:xfrm>
        </p:grpSpPr>
        <p:sp>
          <p:nvSpPr>
            <p:cNvPr id="80" name="Rectangle 11"/>
            <p:cNvSpPr>
              <a:spLocks noChangeArrowheads="1"/>
            </p:cNvSpPr>
            <p:nvPr/>
          </p:nvSpPr>
          <p:spPr bwMode="auto">
            <a:xfrm>
              <a:off x="5536" y="1935"/>
              <a:ext cx="590" cy="1289"/>
            </a:xfrm>
            <a:prstGeom prst="rect">
              <a:avLst/>
            </a:prstGeom>
            <a:solidFill>
              <a:srgbClr val="C0C0C0"/>
            </a:solidFill>
            <a:ln w="36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8000" tIns="63000" rIns="108000" bIns="63000" anchor="ctr"/>
            <a:lstStyle/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 smtClean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r>
                <a:rPr lang="hu-HU" sz="1000" dirty="0" smtClean="0">
                  <a:solidFill>
                    <a:srgbClr val="000000"/>
                  </a:solidFill>
                  <a:latin typeface="DINPro-Regular" pitchFamily="48" charset="0"/>
                </a:rPr>
                <a:t>HIVATAL</a:t>
              </a: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</p:txBody>
        </p:sp>
        <p:sp>
          <p:nvSpPr>
            <p:cNvPr id="81" name="Rectangle 12"/>
            <p:cNvSpPr>
              <a:spLocks noChangeArrowheads="1"/>
            </p:cNvSpPr>
            <p:nvPr/>
          </p:nvSpPr>
          <p:spPr bwMode="auto">
            <a:xfrm>
              <a:off x="5647" y="2943"/>
              <a:ext cx="369" cy="281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" name="Rectangle 13"/>
            <p:cNvSpPr>
              <a:spLocks noChangeArrowheads="1"/>
            </p:cNvSpPr>
            <p:nvPr/>
          </p:nvSpPr>
          <p:spPr bwMode="auto">
            <a:xfrm>
              <a:off x="5610" y="2016"/>
              <a:ext cx="184" cy="159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3" name="Rectangle 14"/>
            <p:cNvSpPr>
              <a:spLocks noChangeArrowheads="1"/>
            </p:cNvSpPr>
            <p:nvPr/>
          </p:nvSpPr>
          <p:spPr bwMode="auto">
            <a:xfrm>
              <a:off x="5869" y="2016"/>
              <a:ext cx="183" cy="159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4" name="Rectangle 15"/>
            <p:cNvSpPr>
              <a:spLocks noChangeArrowheads="1"/>
            </p:cNvSpPr>
            <p:nvPr/>
          </p:nvSpPr>
          <p:spPr bwMode="auto">
            <a:xfrm>
              <a:off x="5610" y="2298"/>
              <a:ext cx="184" cy="160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5" name="Rectangle 16"/>
            <p:cNvSpPr>
              <a:spLocks noChangeArrowheads="1"/>
            </p:cNvSpPr>
            <p:nvPr/>
          </p:nvSpPr>
          <p:spPr bwMode="auto">
            <a:xfrm>
              <a:off x="5869" y="2298"/>
              <a:ext cx="183" cy="160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6" name="Rectangle 17"/>
            <p:cNvSpPr>
              <a:spLocks noChangeArrowheads="1"/>
            </p:cNvSpPr>
            <p:nvPr/>
          </p:nvSpPr>
          <p:spPr bwMode="auto">
            <a:xfrm>
              <a:off x="5610" y="2580"/>
              <a:ext cx="184" cy="160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7" name="Rectangle 18"/>
            <p:cNvSpPr>
              <a:spLocks noChangeArrowheads="1"/>
            </p:cNvSpPr>
            <p:nvPr/>
          </p:nvSpPr>
          <p:spPr bwMode="auto">
            <a:xfrm>
              <a:off x="5869" y="2580"/>
              <a:ext cx="183" cy="160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88" name="Group 19"/>
          <p:cNvGrpSpPr>
            <a:grpSpLocks/>
          </p:cNvGrpSpPr>
          <p:nvPr/>
        </p:nvGrpSpPr>
        <p:grpSpPr bwMode="auto">
          <a:xfrm>
            <a:off x="10002011" y="850572"/>
            <a:ext cx="898463" cy="1968598"/>
            <a:chOff x="6358" y="1136"/>
            <a:chExt cx="590" cy="1292"/>
          </a:xfrm>
        </p:grpSpPr>
        <p:sp>
          <p:nvSpPr>
            <p:cNvPr id="89" name="Rectangle 20"/>
            <p:cNvSpPr>
              <a:spLocks noChangeArrowheads="1"/>
            </p:cNvSpPr>
            <p:nvPr/>
          </p:nvSpPr>
          <p:spPr bwMode="auto">
            <a:xfrm>
              <a:off x="6358" y="1136"/>
              <a:ext cx="590" cy="1292"/>
            </a:xfrm>
            <a:prstGeom prst="rect">
              <a:avLst/>
            </a:prstGeom>
            <a:solidFill>
              <a:srgbClr val="C0C0C0"/>
            </a:solidFill>
            <a:ln w="18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9000" tIns="54000" rIns="99000" bIns="54000" anchor="ctr"/>
            <a:lstStyle/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 smtClean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r>
                <a:rPr lang="hu-HU" sz="1000" dirty="0" smtClean="0">
                  <a:solidFill>
                    <a:srgbClr val="000000"/>
                  </a:solidFill>
                  <a:latin typeface="DINPro-Regular" pitchFamily="48" charset="0"/>
                </a:rPr>
                <a:t>HIVATAL</a:t>
              </a: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</p:txBody>
        </p:sp>
        <p:sp>
          <p:nvSpPr>
            <p:cNvPr id="90" name="Rectangle 21"/>
            <p:cNvSpPr>
              <a:spLocks noChangeArrowheads="1"/>
            </p:cNvSpPr>
            <p:nvPr/>
          </p:nvSpPr>
          <p:spPr bwMode="auto">
            <a:xfrm>
              <a:off x="6468" y="2146"/>
              <a:ext cx="369" cy="282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" name="Rectangle 22"/>
            <p:cNvSpPr>
              <a:spLocks noChangeArrowheads="1"/>
            </p:cNvSpPr>
            <p:nvPr/>
          </p:nvSpPr>
          <p:spPr bwMode="auto">
            <a:xfrm>
              <a:off x="6432" y="1216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" name="Rectangle 23"/>
            <p:cNvSpPr>
              <a:spLocks noChangeArrowheads="1"/>
            </p:cNvSpPr>
            <p:nvPr/>
          </p:nvSpPr>
          <p:spPr bwMode="auto">
            <a:xfrm>
              <a:off x="6690" y="1216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3" name="Rectangle 24"/>
            <p:cNvSpPr>
              <a:spLocks noChangeArrowheads="1"/>
            </p:cNvSpPr>
            <p:nvPr/>
          </p:nvSpPr>
          <p:spPr bwMode="auto">
            <a:xfrm>
              <a:off x="6432" y="1499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" name="Rectangle 25"/>
            <p:cNvSpPr>
              <a:spLocks noChangeArrowheads="1"/>
            </p:cNvSpPr>
            <p:nvPr/>
          </p:nvSpPr>
          <p:spPr bwMode="auto">
            <a:xfrm>
              <a:off x="6690" y="1499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5" name="Rectangle 26"/>
            <p:cNvSpPr>
              <a:spLocks noChangeArrowheads="1"/>
            </p:cNvSpPr>
            <p:nvPr/>
          </p:nvSpPr>
          <p:spPr bwMode="auto">
            <a:xfrm>
              <a:off x="6432" y="1782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6" name="Rectangle 27"/>
            <p:cNvSpPr>
              <a:spLocks noChangeArrowheads="1"/>
            </p:cNvSpPr>
            <p:nvPr/>
          </p:nvSpPr>
          <p:spPr bwMode="auto">
            <a:xfrm>
              <a:off x="6690" y="1782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97" name="Group 28"/>
          <p:cNvGrpSpPr>
            <a:grpSpLocks/>
          </p:cNvGrpSpPr>
          <p:nvPr/>
        </p:nvGrpSpPr>
        <p:grpSpPr bwMode="auto">
          <a:xfrm>
            <a:off x="10002011" y="3312843"/>
            <a:ext cx="898463" cy="1968598"/>
            <a:chOff x="6358" y="2752"/>
            <a:chExt cx="590" cy="1292"/>
          </a:xfrm>
        </p:grpSpPr>
        <p:sp>
          <p:nvSpPr>
            <p:cNvPr id="98" name="Rectangle 29"/>
            <p:cNvSpPr>
              <a:spLocks noChangeArrowheads="1"/>
            </p:cNvSpPr>
            <p:nvPr/>
          </p:nvSpPr>
          <p:spPr bwMode="auto">
            <a:xfrm>
              <a:off x="6358" y="2752"/>
              <a:ext cx="590" cy="1292"/>
            </a:xfrm>
            <a:prstGeom prst="rect">
              <a:avLst/>
            </a:prstGeom>
            <a:solidFill>
              <a:srgbClr val="C0C0C0"/>
            </a:solidFill>
            <a:ln w="18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9000" tIns="54000" rIns="99000" bIns="54000" anchor="ctr"/>
            <a:lstStyle/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 smtClean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r>
                <a:rPr lang="hu-HU" sz="1000" dirty="0" smtClean="0">
                  <a:solidFill>
                    <a:srgbClr val="000000"/>
                  </a:solidFill>
                  <a:latin typeface="DINPro-Regular" pitchFamily="48" charset="0"/>
                </a:rPr>
                <a:t>HIVATAL</a:t>
              </a: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</p:txBody>
        </p:sp>
        <p:sp>
          <p:nvSpPr>
            <p:cNvPr id="99" name="Rectangle 30"/>
            <p:cNvSpPr>
              <a:spLocks noChangeArrowheads="1"/>
            </p:cNvSpPr>
            <p:nvPr/>
          </p:nvSpPr>
          <p:spPr bwMode="auto">
            <a:xfrm>
              <a:off x="6468" y="3763"/>
              <a:ext cx="369" cy="282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0" name="Rectangle 31"/>
            <p:cNvSpPr>
              <a:spLocks noChangeArrowheads="1"/>
            </p:cNvSpPr>
            <p:nvPr/>
          </p:nvSpPr>
          <p:spPr bwMode="auto">
            <a:xfrm>
              <a:off x="6432" y="2833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1" name="Rectangle 32"/>
            <p:cNvSpPr>
              <a:spLocks noChangeArrowheads="1"/>
            </p:cNvSpPr>
            <p:nvPr/>
          </p:nvSpPr>
          <p:spPr bwMode="auto">
            <a:xfrm>
              <a:off x="6690" y="2833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" name="Rectangle 33"/>
            <p:cNvSpPr>
              <a:spLocks noChangeArrowheads="1"/>
            </p:cNvSpPr>
            <p:nvPr/>
          </p:nvSpPr>
          <p:spPr bwMode="auto">
            <a:xfrm>
              <a:off x="6432" y="3116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3" name="Rectangle 34"/>
            <p:cNvSpPr>
              <a:spLocks noChangeArrowheads="1"/>
            </p:cNvSpPr>
            <p:nvPr/>
          </p:nvSpPr>
          <p:spPr bwMode="auto">
            <a:xfrm>
              <a:off x="6690" y="3116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4" name="Rectangle 35"/>
            <p:cNvSpPr>
              <a:spLocks noChangeArrowheads="1"/>
            </p:cNvSpPr>
            <p:nvPr/>
          </p:nvSpPr>
          <p:spPr bwMode="auto">
            <a:xfrm>
              <a:off x="6432" y="3399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5" name="Rectangle 36"/>
            <p:cNvSpPr>
              <a:spLocks noChangeArrowheads="1"/>
            </p:cNvSpPr>
            <p:nvPr/>
          </p:nvSpPr>
          <p:spPr bwMode="auto">
            <a:xfrm>
              <a:off x="6690" y="3399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cxnSp>
        <p:nvCxnSpPr>
          <p:cNvPr id="106" name="AutoShape 37"/>
          <p:cNvCxnSpPr>
            <a:cxnSpLocks noChangeShapeType="1"/>
            <a:stCxn id="73" idx="5"/>
            <a:endCxn id="98" idx="1"/>
          </p:cNvCxnSpPr>
          <p:nvPr/>
        </p:nvCxnSpPr>
        <p:spPr bwMode="auto">
          <a:xfrm rot="16200000" flipH="1">
            <a:off x="8764527" y="3059656"/>
            <a:ext cx="551444" cy="1923525"/>
          </a:xfrm>
          <a:prstGeom prst="curvedConnector2">
            <a:avLst/>
          </a:prstGeom>
          <a:noFill/>
          <a:ln w="76200">
            <a:solidFill>
              <a:schemeClr val="tx1">
                <a:lumMod val="65000"/>
              </a:schemeClr>
            </a:solidFill>
            <a:round/>
            <a:headEnd type="triangle" w="med" len="med"/>
            <a:tailEnd type="triangle" w="med" len="med"/>
          </a:ln>
          <a:effectLst/>
        </p:spPr>
      </p:cxnSp>
      <p:pic>
        <p:nvPicPr>
          <p:cNvPr id="107" name="Picture 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30611" y="5593581"/>
            <a:ext cx="899986" cy="9858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8" name="Picture 3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0996" y="5592772"/>
            <a:ext cx="899986" cy="9858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10" name="AutoShape 41"/>
          <p:cNvCxnSpPr>
            <a:cxnSpLocks noChangeShapeType="1"/>
            <a:stCxn id="107" idx="0"/>
            <a:endCxn id="119" idx="2"/>
          </p:cNvCxnSpPr>
          <p:nvPr/>
        </p:nvCxnSpPr>
        <p:spPr bwMode="auto">
          <a:xfrm rot="16200000" flipV="1">
            <a:off x="7047989" y="4060965"/>
            <a:ext cx="1867820" cy="119741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420E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111" name="Text Box 42"/>
          <p:cNvSpPr txBox="1">
            <a:spLocks noChangeArrowheads="1"/>
          </p:cNvSpPr>
          <p:nvPr/>
        </p:nvSpPr>
        <p:spPr bwMode="auto">
          <a:xfrm>
            <a:off x="8130611" y="6465127"/>
            <a:ext cx="899986" cy="2087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>
              <a:lnSpc>
                <a:spcPct val="107000"/>
              </a:lnSpc>
              <a:tabLst>
                <a:tab pos="694510" algn="l"/>
              </a:tabLst>
            </a:pPr>
            <a:r>
              <a:rPr lang="hu-HU" sz="13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jogorvoslat</a:t>
            </a:r>
          </a:p>
        </p:txBody>
      </p:sp>
      <p:sp>
        <p:nvSpPr>
          <p:cNvPr id="112" name="Text Box 43"/>
          <p:cNvSpPr txBox="1">
            <a:spLocks noChangeArrowheads="1"/>
          </p:cNvSpPr>
          <p:nvPr/>
        </p:nvSpPr>
        <p:spPr bwMode="auto">
          <a:xfrm>
            <a:off x="5710996" y="6357660"/>
            <a:ext cx="899986" cy="4388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>
              <a:lnSpc>
                <a:spcPct val="107000"/>
              </a:lnSpc>
              <a:tabLst>
                <a:tab pos="694510" algn="l"/>
              </a:tabLst>
            </a:pPr>
            <a:r>
              <a:rPr lang="hu-HU" sz="13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szomszéd</a:t>
            </a:r>
          </a:p>
        </p:txBody>
      </p:sp>
      <p:sp>
        <p:nvSpPr>
          <p:cNvPr id="113" name="Text Box 44"/>
          <p:cNvSpPr txBox="1">
            <a:spLocks noChangeArrowheads="1"/>
          </p:cNvSpPr>
          <p:nvPr/>
        </p:nvSpPr>
        <p:spPr bwMode="auto">
          <a:xfrm>
            <a:off x="9881709" y="2820694"/>
            <a:ext cx="1140590" cy="4266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>
              <a:lnSpc>
                <a:spcPct val="107000"/>
              </a:lnSpc>
              <a:tabLst>
                <a:tab pos="694510" algn="l"/>
              </a:tabLst>
            </a:pPr>
            <a:r>
              <a:rPr lang="hu-HU" sz="1000" dirty="0">
                <a:solidFill>
                  <a:srgbClr val="000000"/>
                </a:solidFill>
                <a:latin typeface="DINPro-Regular" pitchFamily="48" charset="0"/>
              </a:rPr>
              <a:t>szakhatóságok</a:t>
            </a:r>
          </a:p>
        </p:txBody>
      </p:sp>
      <p:sp>
        <p:nvSpPr>
          <p:cNvPr id="114" name="Text Box 45"/>
          <p:cNvSpPr txBox="1">
            <a:spLocks noChangeArrowheads="1"/>
          </p:cNvSpPr>
          <p:nvPr/>
        </p:nvSpPr>
        <p:spPr bwMode="auto">
          <a:xfrm>
            <a:off x="679439" y="3342197"/>
            <a:ext cx="899986" cy="4388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>
              <a:lnSpc>
                <a:spcPct val="107000"/>
              </a:lnSpc>
              <a:tabLst>
                <a:tab pos="694510" algn="l"/>
              </a:tabLst>
            </a:pPr>
            <a:r>
              <a:rPr lang="hu-HU" sz="13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kérelmező</a:t>
            </a:r>
          </a:p>
        </p:txBody>
      </p:sp>
      <p:pic>
        <p:nvPicPr>
          <p:cNvPr id="115" name="Picture 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19144" y="2690014"/>
            <a:ext cx="676131" cy="745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6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6181" y="893069"/>
            <a:ext cx="680699" cy="745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17" name="AutoShape 48"/>
          <p:cNvCxnSpPr>
            <a:cxnSpLocks noChangeShapeType="1"/>
            <a:stCxn id="74" idx="3"/>
            <a:endCxn id="116" idx="1"/>
          </p:cNvCxnSpPr>
          <p:nvPr/>
        </p:nvCxnSpPr>
        <p:spPr bwMode="auto">
          <a:xfrm flipV="1">
            <a:off x="1499501" y="1265610"/>
            <a:ext cx="1586680" cy="1779089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cxnSp>
        <p:nvCxnSpPr>
          <p:cNvPr id="118" name="AutoShape 49"/>
          <p:cNvCxnSpPr>
            <a:cxnSpLocks noChangeShapeType="1"/>
            <a:stCxn id="116" idx="3"/>
            <a:endCxn id="119" idx="0"/>
          </p:cNvCxnSpPr>
          <p:nvPr/>
        </p:nvCxnSpPr>
        <p:spPr bwMode="auto">
          <a:xfrm>
            <a:off x="3766880" y="1265610"/>
            <a:ext cx="3616312" cy="1084266"/>
          </a:xfrm>
          <a:prstGeom prst="curvedConnector2">
            <a:avLst/>
          </a:prstGeom>
          <a:noFill/>
          <a:ln w="76200">
            <a:solidFill>
              <a:srgbClr val="92D050"/>
            </a:solidFill>
            <a:round/>
            <a:headEnd type="triangle" w="med" len="med"/>
            <a:tailEnd type="triangle" w="med" len="med"/>
          </a:ln>
          <a:effectLst/>
        </p:spPr>
      </p:cxnSp>
      <p:pic>
        <p:nvPicPr>
          <p:cNvPr id="119" name="Picture 5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95640" y="2349876"/>
            <a:ext cx="1375104" cy="1375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0" name="Picture 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9233" y="2376136"/>
            <a:ext cx="1463429" cy="1570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21" name="AutoShape 52"/>
          <p:cNvCxnSpPr>
            <a:cxnSpLocks noChangeShapeType="1"/>
            <a:stCxn id="72" idx="3"/>
            <a:endCxn id="119" idx="1"/>
          </p:cNvCxnSpPr>
          <p:nvPr/>
        </p:nvCxnSpPr>
        <p:spPr bwMode="auto">
          <a:xfrm flipV="1">
            <a:off x="5839269" y="3037819"/>
            <a:ext cx="856371" cy="645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5A5A64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22" name="AutoShape 53"/>
          <p:cNvCxnSpPr>
            <a:cxnSpLocks noChangeShapeType="1"/>
            <a:stCxn id="73" idx="7"/>
            <a:endCxn id="89" idx="1"/>
          </p:cNvCxnSpPr>
          <p:nvPr/>
        </p:nvCxnSpPr>
        <p:spPr bwMode="auto">
          <a:xfrm rot="5400000" flipH="1" flipV="1">
            <a:off x="8779762" y="1133595"/>
            <a:ext cx="520972" cy="1923525"/>
          </a:xfrm>
          <a:prstGeom prst="curvedConnector2">
            <a:avLst/>
          </a:prstGeom>
          <a:noFill/>
          <a:ln w="76200">
            <a:solidFill>
              <a:schemeClr val="tx1">
                <a:lumMod val="65000"/>
              </a:schemeClr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23" name="AutoShape 54"/>
          <p:cNvCxnSpPr>
            <a:cxnSpLocks noChangeShapeType="1"/>
            <a:stCxn id="108" idx="0"/>
            <a:endCxn id="119" idx="2"/>
          </p:cNvCxnSpPr>
          <p:nvPr/>
        </p:nvCxnSpPr>
        <p:spPr bwMode="auto">
          <a:xfrm rot="5400000" flipH="1" flipV="1">
            <a:off x="5838585" y="4048165"/>
            <a:ext cx="1867011" cy="1222204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420E"/>
            </a:solidFill>
            <a:round/>
            <a:headEnd type="triangle" w="med" len="med"/>
            <a:tailEnd type="triangle" w="med" len="med"/>
          </a:ln>
          <a:effectLst/>
        </p:spPr>
      </p:cxnSp>
      <p:pic>
        <p:nvPicPr>
          <p:cNvPr id="125" name="Picture 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82107" y="1031295"/>
            <a:ext cx="906077" cy="991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6" name="Picture 5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23558" y="2931922"/>
            <a:ext cx="537554" cy="219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28" name="AutoShape 60"/>
          <p:cNvCxnSpPr>
            <a:cxnSpLocks noChangeShapeType="1"/>
            <a:stCxn id="75" idx="3"/>
            <a:endCxn id="72" idx="1"/>
          </p:cNvCxnSpPr>
          <p:nvPr/>
        </p:nvCxnSpPr>
        <p:spPr bwMode="auto">
          <a:xfrm flipV="1">
            <a:off x="4130406" y="3044271"/>
            <a:ext cx="1230699" cy="173130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cxnSp>
        <p:nvCxnSpPr>
          <p:cNvPr id="127" name="AutoShape 59"/>
          <p:cNvCxnSpPr>
            <a:cxnSpLocks noChangeShapeType="1"/>
            <a:stCxn id="76" idx="3"/>
            <a:endCxn id="72" idx="1"/>
          </p:cNvCxnSpPr>
          <p:nvPr/>
        </p:nvCxnSpPr>
        <p:spPr bwMode="auto">
          <a:xfrm flipV="1">
            <a:off x="4124315" y="3044271"/>
            <a:ext cx="1236789" cy="428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92D05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29" name="AutoShape 61"/>
          <p:cNvCxnSpPr>
            <a:cxnSpLocks noChangeShapeType="1"/>
            <a:stCxn id="73" idx="6"/>
            <a:endCxn id="80" idx="1"/>
          </p:cNvCxnSpPr>
          <p:nvPr/>
        </p:nvCxnSpPr>
        <p:spPr bwMode="auto">
          <a:xfrm flipV="1">
            <a:off x="8366172" y="3050008"/>
            <a:ext cx="522231" cy="762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chemeClr val="tx1">
                <a:lumMod val="65000"/>
              </a:schemeClr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60" name="AutoShape 54"/>
          <p:cNvCxnSpPr>
            <a:cxnSpLocks noChangeShapeType="1"/>
            <a:stCxn id="108" idx="0"/>
            <a:endCxn id="120" idx="2"/>
          </p:cNvCxnSpPr>
          <p:nvPr/>
        </p:nvCxnSpPr>
        <p:spPr bwMode="auto">
          <a:xfrm rot="16200000" flipV="1">
            <a:off x="5058109" y="4489892"/>
            <a:ext cx="1645719" cy="560041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420E"/>
            </a:solidFill>
            <a:round/>
            <a:headEnd type="triangle" w="med" len="med"/>
            <a:tailEnd type="triangle" w="med" len="med"/>
          </a:ln>
          <a:effectLst/>
        </p:spPr>
      </p:cxnSp>
      <p:pic>
        <p:nvPicPr>
          <p:cNvPr id="124" name="Picture 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3603" y="4192270"/>
            <a:ext cx="899985" cy="9858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3" name="Szövegdoboz 62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Működési séma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111" grpId="0"/>
      <p:bldP spid="112" grpId="0"/>
      <p:bldP spid="113" grpId="0"/>
      <p:bldP spid="114" grpId="0"/>
      <p:bldP spid="63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1" y="-5505"/>
            <a:ext cx="2395344" cy="413565"/>
          </a:xfrm>
          <a:prstGeom prst="rect">
            <a:avLst/>
          </a:prstGeom>
          <a:noFill/>
        </p:spPr>
        <p:txBody>
          <a:bodyPr wrap="square" lIns="87728" tIns="43864" rIns="87728" bIns="43864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Trebuchet MS" pitchFamily="34" charset="0"/>
              </a:rPr>
              <a:t>III.2.f</a:t>
            </a:r>
            <a:endParaRPr lang="hu-HU" dirty="0">
              <a:solidFill>
                <a:srgbClr val="FFC000"/>
              </a:solidFill>
              <a:latin typeface="Trebuchet MS" pitchFamily="34" charset="0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FFD320"/>
                </a:solidFill>
                <a:latin typeface="Trebuchet MS" pitchFamily="34" charset="0"/>
              </a:rPr>
              <a:t>Az eljárás megindítása</a:t>
            </a:r>
            <a:endParaRPr sz="35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Érkeztetés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Szignálás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Iktatás</a:t>
            </a:r>
          </a:p>
        </p:txBody>
      </p:sp>
      <p:sp>
        <p:nvSpPr>
          <p:cNvPr id="4" name="Szövegdoboz 3"/>
          <p:cNvSpPr txBox="1"/>
          <p:nvPr/>
        </p:nvSpPr>
        <p:spPr>
          <a:xfrm rot="20255862">
            <a:off x="5441127" y="5277836"/>
            <a:ext cx="539744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3200" dirty="0" smtClean="0">
                <a:latin typeface="Trebuchet MS" pitchFamily="34" charset="0"/>
              </a:rPr>
              <a:t>A később ismertetett módon</a:t>
            </a:r>
            <a:endParaRPr lang="hu-HU" sz="32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/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Értesítés az eljárás</a:t>
            </a:r>
            <a:b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</a:b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megindulásáról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megismerése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megismerése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megismerése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megismerése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ügyféli kör megállapítása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ügyféli kör megállapítása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ügyféli kör megállapítása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ügyféli kör megállapítása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ügyféli kör megállapítása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3976884" y="2361420"/>
            <a:ext cx="432060" cy="417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ügyféli kör megállapítása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ügyféli kör megállapítása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ügyféli kör megállapítása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ügyféli kör megállapítása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ügyféli kör megállapítása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424609" y="6491245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ügyféli kör megállapítása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736434" y="4824244"/>
            <a:ext cx="345370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9017584" y="4478678"/>
            <a:ext cx="489390" cy="13392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688844" y="1353280"/>
            <a:ext cx="7561050" cy="1152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>
                <a:solidFill>
                  <a:srgbClr val="FFD320"/>
                </a:solidFill>
                <a:latin typeface="Trebuchet MS" pitchFamily="34" charset="0"/>
              </a:rPr>
              <a:t>
</a:t>
            </a:r>
            <a:r>
              <a:rPr lang="hu-HU" sz="6300" b="1" dirty="0" smtClean="0">
                <a:solidFill>
                  <a:srgbClr val="FFD320"/>
                </a:solidFill>
                <a:latin typeface="Trebuchet MS" pitchFamily="34" charset="0"/>
              </a:rPr>
              <a:t>A tárhely</a:t>
            </a:r>
            <a:endParaRPr sz="3500" dirty="0">
              <a:latin typeface="Trebuchet MS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" y="-5505"/>
            <a:ext cx="2395344" cy="413565"/>
          </a:xfrm>
          <a:prstGeom prst="rect">
            <a:avLst/>
          </a:prstGeom>
          <a:noFill/>
        </p:spPr>
        <p:txBody>
          <a:bodyPr wrap="square" lIns="87728" tIns="43864" rIns="87728" bIns="43864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Trebuchet MS" pitchFamily="34" charset="0"/>
              </a:rPr>
              <a:t>II.4</a:t>
            </a:r>
            <a:endParaRPr lang="hu-HU" dirty="0">
              <a:solidFill>
                <a:srgbClr val="FFC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281204" y="1353280"/>
            <a:ext cx="496869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520404" y="1353280"/>
            <a:ext cx="324045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760854" y="1353280"/>
            <a:ext cx="252035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9977201" y="358559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">
    <p:push dir="u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989226" y="5866069"/>
            <a:ext cx="571983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Sablon választása,</a:t>
            </a:r>
          </a:p>
          <a:p>
            <a:r>
              <a:rPr lang="hu-HU" sz="2400" dirty="0" smtClean="0">
                <a:latin typeface="Trebuchet MS" pitchFamily="34" charset="0"/>
              </a:rPr>
              <a:t>ügyintéző és kiadmányozó megnevezése</a:t>
            </a:r>
          </a:p>
          <a:p>
            <a:r>
              <a:rPr lang="hu-HU" sz="2400" dirty="0" smtClean="0">
                <a:latin typeface="Trebuchet MS" pitchFamily="34" charset="0"/>
              </a:rPr>
              <a:t>a később ismertetett módon.</a:t>
            </a:r>
          </a:p>
        </p:txBody>
      </p:sp>
      <p:sp>
        <p:nvSpPr>
          <p:cNvPr id="13" name="Kanyar felfelé 12"/>
          <p:cNvSpPr/>
          <p:nvPr/>
        </p:nvSpPr>
        <p:spPr>
          <a:xfrm flipH="1">
            <a:off x="952464" y="5673880"/>
            <a:ext cx="1944270" cy="936129"/>
          </a:xfrm>
          <a:prstGeom prst="bentUpArrow">
            <a:avLst>
              <a:gd name="adj1" fmla="val 12270"/>
              <a:gd name="adj2" fmla="val 25000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989226" y="5866069"/>
            <a:ext cx="420179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 kiadmány megszövegezése</a:t>
            </a:r>
          </a:p>
          <a:p>
            <a:r>
              <a:rPr lang="hu-HU" sz="2400" dirty="0" smtClean="0">
                <a:latin typeface="Trebuchet MS" pitchFamily="34" charset="0"/>
              </a:rPr>
              <a:t>és szerkesztése</a:t>
            </a:r>
          </a:p>
          <a:p>
            <a:r>
              <a:rPr lang="hu-HU" sz="2400" dirty="0" smtClean="0">
                <a:latin typeface="Trebuchet MS" pitchFamily="34" charset="0"/>
              </a:rPr>
              <a:t>a később ismertetett módon.</a:t>
            </a:r>
          </a:p>
        </p:txBody>
      </p:sp>
      <p:sp>
        <p:nvSpPr>
          <p:cNvPr id="13" name="Kanyar felfelé 12"/>
          <p:cNvSpPr/>
          <p:nvPr/>
        </p:nvSpPr>
        <p:spPr>
          <a:xfrm flipH="1">
            <a:off x="1744574" y="5673880"/>
            <a:ext cx="1152160" cy="936129"/>
          </a:xfrm>
          <a:prstGeom prst="bentUpArrow">
            <a:avLst>
              <a:gd name="adj1" fmla="val 12270"/>
              <a:gd name="adj2" fmla="val 25000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273064" y="2505440"/>
            <a:ext cx="420179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Iktatás</a:t>
            </a:r>
          </a:p>
          <a:p>
            <a:r>
              <a:rPr lang="hu-HU" sz="2400" dirty="0" smtClean="0">
                <a:latin typeface="Trebuchet MS" pitchFamily="34" charset="0"/>
              </a:rPr>
              <a:t>a később ismertetett módon.</a:t>
            </a:r>
          </a:p>
        </p:txBody>
      </p:sp>
      <p:sp>
        <p:nvSpPr>
          <p:cNvPr id="13" name="Kanyar felfelé 12"/>
          <p:cNvSpPr/>
          <p:nvPr/>
        </p:nvSpPr>
        <p:spPr>
          <a:xfrm flipH="1">
            <a:off x="4028412" y="2025211"/>
            <a:ext cx="1152160" cy="936129"/>
          </a:xfrm>
          <a:prstGeom prst="bentUpArrow">
            <a:avLst>
              <a:gd name="adj1" fmla="val 12270"/>
              <a:gd name="adj2" fmla="val 25000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9977201" y="617795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r>
              <a:rPr lang="hu-HU" dirty="0" smtClean="0"/>
              <a:t>   </a:t>
            </a:r>
            <a:endParaRPr lang="hu-HU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654" y="2828241"/>
            <a:ext cx="1367491" cy="13682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668589" y="4279619"/>
            <a:ext cx="10361110" cy="138227"/>
          </a:xfrm>
          <a:prstGeom prst="rect">
            <a:avLst/>
          </a:prstGeom>
          <a:solidFill>
            <a:srgbClr val="C5000B"/>
          </a:solidFill>
          <a:ln w="18000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sp>
        <p:nvSpPr>
          <p:cNvPr id="65" name="Rectangle 3"/>
          <p:cNvSpPr>
            <a:spLocks noChangeArrowheads="1"/>
          </p:cNvSpPr>
          <p:nvPr/>
        </p:nvSpPr>
        <p:spPr bwMode="auto">
          <a:xfrm>
            <a:off x="2533589" y="1722429"/>
            <a:ext cx="8272328" cy="144273"/>
          </a:xfrm>
          <a:prstGeom prst="rect">
            <a:avLst/>
          </a:prstGeom>
          <a:solidFill>
            <a:srgbClr val="92D050"/>
          </a:solidFill>
          <a:ln w="18000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sp>
        <p:nvSpPr>
          <p:cNvPr id="66" name="Rectangle 4"/>
          <p:cNvSpPr>
            <a:spLocks noChangeArrowheads="1"/>
          </p:cNvSpPr>
          <p:nvPr/>
        </p:nvSpPr>
        <p:spPr bwMode="auto">
          <a:xfrm>
            <a:off x="6923967" y="3145405"/>
            <a:ext cx="3928870" cy="1179330"/>
          </a:xfrm>
          <a:prstGeom prst="rect">
            <a:avLst/>
          </a:prstGeom>
          <a:solidFill>
            <a:schemeClr val="bg1"/>
          </a:solidFill>
          <a:ln w="18000">
            <a:solidFill>
              <a:srgbClr val="AECF00"/>
            </a:solidFill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sp>
        <p:nvSpPr>
          <p:cNvPr id="67" name="Rectangle 5"/>
          <p:cNvSpPr>
            <a:spLocks noChangeArrowheads="1"/>
          </p:cNvSpPr>
          <p:nvPr/>
        </p:nvSpPr>
        <p:spPr bwMode="auto">
          <a:xfrm>
            <a:off x="5195593" y="3145405"/>
            <a:ext cx="982218" cy="1179330"/>
          </a:xfrm>
          <a:prstGeom prst="rect">
            <a:avLst/>
          </a:prstGeom>
          <a:solidFill>
            <a:schemeClr val="bg1"/>
          </a:solidFill>
          <a:ln w="18000">
            <a:solidFill>
              <a:srgbClr val="0084D1"/>
            </a:solidFill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2572302" y="3145405"/>
            <a:ext cx="1964435" cy="1179330"/>
          </a:xfrm>
          <a:prstGeom prst="rect">
            <a:avLst/>
          </a:prstGeom>
          <a:solidFill>
            <a:schemeClr val="bg1"/>
          </a:solidFill>
          <a:ln w="18000">
            <a:solidFill>
              <a:srgbClr val="FF950E"/>
            </a:solidFill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2302" y="3242920"/>
            <a:ext cx="982217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4518" y="3242920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88402" y="3242920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70621" y="3242920"/>
            <a:ext cx="982217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7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6186" y="3242920"/>
            <a:ext cx="982217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9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5593" y="3242920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3967" y="3242920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1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78959" y="823956"/>
            <a:ext cx="988309" cy="9888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2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24716" y="890022"/>
            <a:ext cx="982217" cy="98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42498" y="890022"/>
            <a:ext cx="982218" cy="98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4" name="Picture 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67894" y="890021"/>
            <a:ext cx="974604" cy="975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35" name="AutoShape 19"/>
          <p:cNvCxnSpPr>
            <a:cxnSpLocks noChangeShapeType="1"/>
            <a:stCxn id="65" idx="1"/>
          </p:cNvCxnSpPr>
          <p:nvPr/>
        </p:nvCxnSpPr>
        <p:spPr bwMode="auto">
          <a:xfrm rot="10800000" flipV="1">
            <a:off x="1359329" y="1794566"/>
            <a:ext cx="1174259" cy="1448354"/>
          </a:xfrm>
          <a:prstGeom prst="curvedConnector2">
            <a:avLst/>
          </a:prstGeom>
          <a:noFill/>
          <a:ln w="1080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grpSp>
        <p:nvGrpSpPr>
          <p:cNvPr id="136" name="Group 20"/>
          <p:cNvGrpSpPr>
            <a:grpSpLocks/>
          </p:cNvGrpSpPr>
          <p:nvPr/>
        </p:nvGrpSpPr>
        <p:grpSpPr bwMode="auto">
          <a:xfrm>
            <a:off x="3776921" y="5039865"/>
            <a:ext cx="980695" cy="981252"/>
            <a:chOff x="2580" y="3870"/>
            <a:chExt cx="644" cy="644"/>
          </a:xfrm>
        </p:grpSpPr>
        <p:pic>
          <p:nvPicPr>
            <p:cNvPr id="137" name="Picture 2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580" y="3870"/>
              <a:ext cx="644" cy="6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38" name="Picture 2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02" y="4193"/>
              <a:ext cx="321" cy="3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139" name="Group 23"/>
          <p:cNvGrpSpPr>
            <a:grpSpLocks/>
          </p:cNvGrpSpPr>
          <p:nvPr/>
        </p:nvGrpSpPr>
        <p:grpSpPr bwMode="auto">
          <a:xfrm>
            <a:off x="5898468" y="5039866"/>
            <a:ext cx="986786" cy="987346"/>
            <a:chOff x="3866" y="3870"/>
            <a:chExt cx="648" cy="648"/>
          </a:xfrm>
        </p:grpSpPr>
        <p:pic>
          <p:nvPicPr>
            <p:cNvPr id="140" name="Picture 2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866" y="3870"/>
              <a:ext cx="648" cy="6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41" name="Picture 2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193" y="4193"/>
              <a:ext cx="321" cy="3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142" name="Group 26"/>
          <p:cNvGrpSpPr>
            <a:grpSpLocks/>
          </p:cNvGrpSpPr>
          <p:nvPr/>
        </p:nvGrpSpPr>
        <p:grpSpPr bwMode="auto">
          <a:xfrm>
            <a:off x="7976782" y="5039865"/>
            <a:ext cx="980695" cy="981252"/>
            <a:chOff x="5160" y="3870"/>
            <a:chExt cx="644" cy="644"/>
          </a:xfrm>
        </p:grpSpPr>
        <p:pic>
          <p:nvPicPr>
            <p:cNvPr id="143" name="Picture 2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60" y="3870"/>
              <a:ext cx="644" cy="6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44" name="Picture 28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469" y="4183"/>
              <a:ext cx="336" cy="3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145" name="Picture 2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821242" y="890021"/>
            <a:ext cx="974604" cy="975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6" name="Picture 3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837501" y="893069"/>
            <a:ext cx="899985" cy="9858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7" name="Picture 3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78063" y="890022"/>
            <a:ext cx="982218" cy="10315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8" name="Text Box 32"/>
          <p:cNvSpPr txBox="1">
            <a:spLocks noChangeArrowheads="1"/>
          </p:cNvSpPr>
          <p:nvPr/>
        </p:nvSpPr>
        <p:spPr bwMode="auto">
          <a:xfrm>
            <a:off x="3776922" y="6076565"/>
            <a:ext cx="1178661" cy="498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Ctr="1"/>
          <a:lstStyle/>
          <a:p>
            <a:pPr algn="ctr">
              <a:lnSpc>
                <a:spcPct val="107000"/>
              </a:lnSpc>
              <a:tabLst>
                <a:tab pos="694510" algn="l"/>
              </a:tabLst>
            </a:pPr>
            <a:r>
              <a:rPr lang="hu-HU" sz="15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Megosztott</a:t>
            </a:r>
          </a:p>
          <a:p>
            <a:pPr algn="ctr">
              <a:lnSpc>
                <a:spcPct val="107000"/>
              </a:lnSpc>
              <a:tabLst>
                <a:tab pos="694510" algn="l"/>
              </a:tabLst>
            </a:pPr>
            <a:r>
              <a:rPr lang="hu-HU" sz="15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fájlok</a:t>
            </a:r>
          </a:p>
        </p:txBody>
      </p:sp>
      <p:sp>
        <p:nvSpPr>
          <p:cNvPr id="149" name="Text Box 33"/>
          <p:cNvSpPr txBox="1">
            <a:spLocks noChangeArrowheads="1"/>
          </p:cNvSpPr>
          <p:nvPr/>
        </p:nvSpPr>
        <p:spPr bwMode="auto">
          <a:xfrm>
            <a:off x="5849144" y="6076565"/>
            <a:ext cx="1178661" cy="498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Ctr="1"/>
          <a:lstStyle/>
          <a:p>
            <a:pPr algn="ctr">
              <a:lnSpc>
                <a:spcPct val="107000"/>
              </a:lnSpc>
              <a:tabLst>
                <a:tab pos="694510" algn="l"/>
              </a:tabLst>
            </a:pPr>
            <a:r>
              <a:rPr lang="hu-HU" sz="15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Zárolt</a:t>
            </a:r>
          </a:p>
          <a:p>
            <a:pPr algn="ctr">
              <a:lnSpc>
                <a:spcPct val="107000"/>
              </a:lnSpc>
              <a:tabLst>
                <a:tab pos="694510" algn="l"/>
              </a:tabLst>
            </a:pPr>
            <a:r>
              <a:rPr lang="hu-HU" sz="15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fájlok</a:t>
            </a:r>
          </a:p>
        </p:txBody>
      </p:sp>
      <p:sp>
        <p:nvSpPr>
          <p:cNvPr id="150" name="Text Box 35"/>
          <p:cNvSpPr txBox="1">
            <a:spLocks noChangeArrowheads="1"/>
          </p:cNvSpPr>
          <p:nvPr/>
        </p:nvSpPr>
        <p:spPr bwMode="auto">
          <a:xfrm>
            <a:off x="2572302" y="2554216"/>
            <a:ext cx="1964435" cy="589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107000"/>
              </a:lnSpc>
              <a:tabLst>
                <a:tab pos="694510" algn="l"/>
                <a:tab pos="1389019" algn="l"/>
              </a:tabLst>
            </a:pPr>
            <a:r>
              <a:rPr lang="hu-HU" sz="15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Szöveges dokumentációk</a:t>
            </a:r>
          </a:p>
        </p:txBody>
      </p:sp>
      <p:sp>
        <p:nvSpPr>
          <p:cNvPr id="151" name="Text Box 36"/>
          <p:cNvSpPr txBox="1">
            <a:spLocks noChangeArrowheads="1"/>
          </p:cNvSpPr>
          <p:nvPr/>
        </p:nvSpPr>
        <p:spPr bwMode="auto">
          <a:xfrm>
            <a:off x="4713598" y="2554216"/>
            <a:ext cx="1964435" cy="589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107000"/>
              </a:lnSpc>
              <a:tabLst>
                <a:tab pos="694510" algn="l"/>
                <a:tab pos="1389019" algn="l"/>
              </a:tabLst>
            </a:pPr>
            <a:r>
              <a:rPr lang="hu-HU" sz="15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Tervrajzok</a:t>
            </a:r>
          </a:p>
        </p:txBody>
      </p:sp>
      <p:sp>
        <p:nvSpPr>
          <p:cNvPr id="152" name="Text Box 37"/>
          <p:cNvSpPr txBox="1">
            <a:spLocks noChangeArrowheads="1"/>
          </p:cNvSpPr>
          <p:nvPr/>
        </p:nvSpPr>
        <p:spPr bwMode="auto">
          <a:xfrm>
            <a:off x="6923967" y="2554216"/>
            <a:ext cx="3928870" cy="589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107000"/>
              </a:lnSpc>
              <a:tabLst>
                <a:tab pos="694510" algn="l"/>
                <a:tab pos="1389019" algn="l"/>
                <a:tab pos="2083529" algn="l"/>
                <a:tab pos="2778039" algn="l"/>
                <a:tab pos="3472548" algn="l"/>
              </a:tabLst>
            </a:pPr>
            <a:r>
              <a:rPr lang="hu-HU" sz="15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Környezeti állapotadat</a:t>
            </a:r>
          </a:p>
        </p:txBody>
      </p:sp>
      <p:sp>
        <p:nvSpPr>
          <p:cNvPr id="155" name="Text Box 33"/>
          <p:cNvSpPr txBox="1">
            <a:spLocks noChangeArrowheads="1"/>
          </p:cNvSpPr>
          <p:nvPr/>
        </p:nvSpPr>
        <p:spPr bwMode="auto">
          <a:xfrm>
            <a:off x="7921366" y="6076565"/>
            <a:ext cx="1178661" cy="5529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Ctr="1"/>
          <a:lstStyle/>
          <a:p>
            <a:pPr algn="ctr">
              <a:lnSpc>
                <a:spcPct val="107000"/>
              </a:lnSpc>
              <a:tabLst>
                <a:tab pos="694510" algn="l"/>
              </a:tabLst>
            </a:pPr>
            <a:r>
              <a:rPr lang="hu-HU" sz="15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 hatósági eljárás iratai</a:t>
            </a:r>
            <a:endParaRPr lang="hu-HU" sz="15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Tárhely 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4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281204" y="1353280"/>
            <a:ext cx="496869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9521654" y="6177950"/>
            <a:ext cx="1560733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5417083" y="2865490"/>
            <a:ext cx="864121" cy="28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1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10097734" y="3657600"/>
            <a:ext cx="864121" cy="28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273760" y="4626853"/>
            <a:ext cx="420179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Kiadmányozás és 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később ismertetett módon.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kiadmányozás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273760" y="4626853"/>
            <a:ext cx="420179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Kiadmányozás és 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később ismertetett módon.</a:t>
            </a: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kiadmányozás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73760" y="4626853"/>
            <a:ext cx="420179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Kiadmányozás és 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később ismertetett módon.</a:t>
            </a: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kiadmányozás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73760" y="4626853"/>
            <a:ext cx="420179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Kiadmányozás és 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később ismertetett módon.</a:t>
            </a: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kiadmányozás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73760" y="4626853"/>
            <a:ext cx="420179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Kiadmányozás és 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később ismertetett módon.</a:t>
            </a: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kiadmányozás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273760" y="4626853"/>
            <a:ext cx="420179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Kiadmányozás és 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később ismertetett módon.</a:t>
            </a: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kiadmányozás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73760" y="4626853"/>
            <a:ext cx="420179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Kiadmányozás és 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később ismertetett módon.</a:t>
            </a: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065" y="2275296"/>
            <a:ext cx="1375105" cy="1375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4" name="Rectangle 2"/>
          <p:cNvSpPr>
            <a:spLocks noChangeArrowheads="1"/>
          </p:cNvSpPr>
          <p:nvPr/>
        </p:nvSpPr>
        <p:spPr bwMode="auto">
          <a:xfrm>
            <a:off x="668588" y="4279619"/>
            <a:ext cx="7234753" cy="138227"/>
          </a:xfrm>
          <a:prstGeom prst="rect">
            <a:avLst/>
          </a:prstGeom>
          <a:solidFill>
            <a:srgbClr val="C5000B"/>
          </a:solidFill>
          <a:ln w="18000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sp>
        <p:nvSpPr>
          <p:cNvPr id="68" name="Téglalap 67"/>
          <p:cNvSpPr/>
          <p:nvPr/>
        </p:nvSpPr>
        <p:spPr>
          <a:xfrm>
            <a:off x="8335876" y="1098149"/>
            <a:ext cx="1044798" cy="1036584"/>
          </a:xfrm>
          <a:prstGeom prst="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380111" y="892992"/>
            <a:ext cx="5523230" cy="55292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654" y="2828241"/>
            <a:ext cx="1367491" cy="13682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6" name="Téglalap 125"/>
          <p:cNvSpPr/>
          <p:nvPr/>
        </p:nvSpPr>
        <p:spPr>
          <a:xfrm>
            <a:off x="8327074" y="2480549"/>
            <a:ext cx="1044798" cy="1036584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127" name="Téglalap 126"/>
          <p:cNvSpPr/>
          <p:nvPr/>
        </p:nvSpPr>
        <p:spPr>
          <a:xfrm>
            <a:off x="8327074" y="3881151"/>
            <a:ext cx="1044798" cy="103658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8335879" y="5239373"/>
            <a:ext cx="1044798" cy="1036584"/>
          </a:xfrm>
          <a:prstGeom prst="rect">
            <a:avLst/>
          </a:prstGeom>
          <a:noFill/>
          <a:ln w="762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grpSp>
        <p:nvGrpSpPr>
          <p:cNvPr id="116" name="Csoportba foglalás 115"/>
          <p:cNvGrpSpPr/>
          <p:nvPr/>
        </p:nvGrpSpPr>
        <p:grpSpPr>
          <a:xfrm>
            <a:off x="2657250" y="1146633"/>
            <a:ext cx="5669824" cy="5008361"/>
            <a:chOff x="2770117" y="1194658"/>
            <a:chExt cx="5910651" cy="5218130"/>
          </a:xfrm>
        </p:grpSpPr>
        <p:sp>
          <p:nvSpPr>
            <p:cNvPr id="117" name="Téglalap 116"/>
            <p:cNvSpPr/>
            <p:nvPr/>
          </p:nvSpPr>
          <p:spPr>
            <a:xfrm>
              <a:off x="4800282" y="1194658"/>
              <a:ext cx="2052286" cy="8878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8" name="Téglalap 117"/>
            <p:cNvSpPr/>
            <p:nvPr/>
          </p:nvSpPr>
          <p:spPr>
            <a:xfrm>
              <a:off x="3881460" y="2283831"/>
              <a:ext cx="4071231" cy="8878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9" name="Téglalap 118"/>
            <p:cNvSpPr/>
            <p:nvPr/>
          </p:nvSpPr>
          <p:spPr>
            <a:xfrm>
              <a:off x="2785128" y="3378734"/>
              <a:ext cx="4104570" cy="8878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3881460" y="4444952"/>
              <a:ext cx="4071231" cy="8878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2770117" y="5524892"/>
              <a:ext cx="5203049" cy="8878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0" name="Téglalap 129"/>
            <p:cNvSpPr/>
            <p:nvPr/>
          </p:nvSpPr>
          <p:spPr>
            <a:xfrm>
              <a:off x="5826424" y="1194658"/>
              <a:ext cx="90651" cy="521813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1" name="Téglalap 130"/>
            <p:cNvSpPr/>
            <p:nvPr/>
          </p:nvSpPr>
          <p:spPr>
            <a:xfrm>
              <a:off x="5826425" y="2140281"/>
              <a:ext cx="2854343" cy="952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33" name="Picture 6" descr="F:\e-epitesugy_ekop\prezentacio\kepek\user\user_Dress_IT_engineer_avat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4682" y="1098149"/>
            <a:ext cx="1035995" cy="1036584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F:\e-epitesugy_ekop\prezentacio\kepek\user\user_Dress_IT_mom_avata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5880" y="2471746"/>
            <a:ext cx="1044795" cy="1045388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Csoportba foglalás 54"/>
          <p:cNvGrpSpPr/>
          <p:nvPr/>
        </p:nvGrpSpPr>
        <p:grpSpPr>
          <a:xfrm>
            <a:off x="2657250" y="2192020"/>
            <a:ext cx="5669824" cy="2926447"/>
            <a:chOff x="2770117" y="2283830"/>
            <a:chExt cx="5910651" cy="3049018"/>
          </a:xfrm>
        </p:grpSpPr>
        <p:sp>
          <p:nvSpPr>
            <p:cNvPr id="52" name="Téglalap 51"/>
            <p:cNvSpPr/>
            <p:nvPr/>
          </p:nvSpPr>
          <p:spPr>
            <a:xfrm>
              <a:off x="2770117" y="4444952"/>
              <a:ext cx="4263600" cy="8878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3" name="Téglalap 52"/>
            <p:cNvSpPr/>
            <p:nvPr/>
          </p:nvSpPr>
          <p:spPr>
            <a:xfrm>
              <a:off x="7033717" y="2283830"/>
              <a:ext cx="918973" cy="304901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4" name="Téglalap 53"/>
            <p:cNvSpPr/>
            <p:nvPr/>
          </p:nvSpPr>
          <p:spPr>
            <a:xfrm>
              <a:off x="7761795" y="3290582"/>
              <a:ext cx="918973" cy="8815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56" name="Picture 4" descr="F:\e-epitesugy_ekop\prezentacio\kepek\user\user_Dress_IT_fireman_avata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5879" y="3883373"/>
            <a:ext cx="1035995" cy="1036584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Csoportba foglalás 60"/>
          <p:cNvGrpSpPr/>
          <p:nvPr/>
        </p:nvGrpSpPr>
        <p:grpSpPr>
          <a:xfrm>
            <a:off x="5727451" y="2192021"/>
            <a:ext cx="2599624" cy="2090868"/>
            <a:chOff x="5970725" y="2283831"/>
            <a:chExt cx="2710044" cy="2178441"/>
          </a:xfrm>
        </p:grpSpPr>
        <p:sp>
          <p:nvSpPr>
            <p:cNvPr id="58" name="Téglalap 57"/>
            <p:cNvSpPr/>
            <p:nvPr/>
          </p:nvSpPr>
          <p:spPr>
            <a:xfrm>
              <a:off x="5970725" y="2283831"/>
              <a:ext cx="918973" cy="19827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9" name="Téglalap 58"/>
            <p:cNvSpPr/>
            <p:nvPr/>
          </p:nvSpPr>
          <p:spPr>
            <a:xfrm>
              <a:off x="6431347" y="4372272"/>
              <a:ext cx="2249422" cy="9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0" name="Téglalap 59"/>
            <p:cNvSpPr/>
            <p:nvPr/>
          </p:nvSpPr>
          <p:spPr>
            <a:xfrm>
              <a:off x="6431347" y="4266630"/>
              <a:ext cx="90000" cy="1783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6" name="Csoportba foglalás 65"/>
          <p:cNvGrpSpPr/>
          <p:nvPr/>
        </p:nvGrpSpPr>
        <p:grpSpPr>
          <a:xfrm>
            <a:off x="6747131" y="1146633"/>
            <a:ext cx="1398777" cy="3049875"/>
            <a:chOff x="7033717" y="1194658"/>
            <a:chExt cx="1458190" cy="3177615"/>
          </a:xfrm>
        </p:grpSpPr>
        <p:sp>
          <p:nvSpPr>
            <p:cNvPr id="63" name="Téglalap 62"/>
            <p:cNvSpPr/>
            <p:nvPr/>
          </p:nvSpPr>
          <p:spPr>
            <a:xfrm>
              <a:off x="7033717" y="1194658"/>
              <a:ext cx="918973" cy="8936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4" name="Téglalap 63"/>
            <p:cNvSpPr/>
            <p:nvPr/>
          </p:nvSpPr>
          <p:spPr>
            <a:xfrm>
              <a:off x="7952690" y="1794514"/>
              <a:ext cx="539217" cy="9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8401907" y="1794514"/>
              <a:ext cx="90000" cy="25777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9589" y="1228501"/>
            <a:ext cx="690664" cy="691056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125" name="Picture 2" descr="F:\e-epitesugy_ekop\prezentacio\kepek\user\man_gre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5879" y="5239373"/>
            <a:ext cx="1035996" cy="1036584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Csoportba foglalás 141"/>
          <p:cNvGrpSpPr/>
          <p:nvPr/>
        </p:nvGrpSpPr>
        <p:grpSpPr>
          <a:xfrm>
            <a:off x="2188116" y="1100337"/>
            <a:ext cx="5802383" cy="5460101"/>
            <a:chOff x="2281057" y="1146424"/>
            <a:chExt cx="6048840" cy="5688790"/>
          </a:xfrm>
          <a:solidFill>
            <a:schemeClr val="tx1">
              <a:lumMod val="50000"/>
            </a:schemeClr>
          </a:solidFill>
        </p:grpSpPr>
        <p:sp>
          <p:nvSpPr>
            <p:cNvPr id="140" name="Téglalap 139"/>
            <p:cNvSpPr/>
            <p:nvPr/>
          </p:nvSpPr>
          <p:spPr>
            <a:xfrm>
              <a:off x="2281057" y="3378734"/>
              <a:ext cx="6048840" cy="3456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1" name="Téglalap 140"/>
            <p:cNvSpPr/>
            <p:nvPr/>
          </p:nvSpPr>
          <p:spPr>
            <a:xfrm>
              <a:off x="3881461" y="1146424"/>
              <a:ext cx="4448436" cy="4465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23" name="Csoportba foglalás 122"/>
          <p:cNvGrpSpPr/>
          <p:nvPr/>
        </p:nvGrpSpPr>
        <p:grpSpPr>
          <a:xfrm>
            <a:off x="2723944" y="1228501"/>
            <a:ext cx="4856406" cy="4848814"/>
            <a:chOff x="2839643" y="1279955"/>
            <a:chExt cx="5062683" cy="5051900"/>
          </a:xfrm>
        </p:grpSpPr>
        <p:pic>
          <p:nvPicPr>
            <p:cNvPr id="67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31637" y="5611755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69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57224" y="5611855"/>
              <a:ext cx="719999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0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39643" y="3466886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1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41108" y="4545981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41208" y="1279955"/>
              <a:ext cx="720000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3" name="Picture 2" descr="F:\e-epitesugy_ekop\prezentacio\kepek\Crystal Project\database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188913" y="5611655"/>
              <a:ext cx="713413" cy="713413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74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841108" y="2361521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5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7289" y="1290394"/>
              <a:ext cx="720000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09873" y="1279955"/>
              <a:ext cx="720000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7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74980" y="1279955"/>
              <a:ext cx="720000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8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931536" y="2370594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9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017339" y="2370594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0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104079" y="2380835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1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7289" y="3466886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2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009773" y="3450694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3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89924" y="3453342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4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182226" y="3463867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5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175440" y="2370594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6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31637" y="4530874"/>
              <a:ext cx="719999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7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017440" y="4516842"/>
              <a:ext cx="719999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8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95389" y="4532987"/>
              <a:ext cx="719999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9" name="Picture 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009774" y="5611655"/>
              <a:ext cx="720099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90" name="Picture 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089924" y="5611755"/>
              <a:ext cx="720099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122" name="Picture 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82227" y="4530774"/>
              <a:ext cx="720099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</p:grpSp>
      <p:sp>
        <p:nvSpPr>
          <p:cNvPr id="143" name="Téglalap 142"/>
          <p:cNvSpPr/>
          <p:nvPr/>
        </p:nvSpPr>
        <p:spPr>
          <a:xfrm>
            <a:off x="7990499" y="5239373"/>
            <a:ext cx="336575" cy="1036584"/>
          </a:xfrm>
          <a:prstGeom prst="rect">
            <a:avLst/>
          </a:prstGeom>
          <a:solidFill>
            <a:schemeClr val="tx1">
              <a:lumMod val="50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144" name="Szövegdoboz 143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Tárhely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45" name="Szövegdoboz 144"/>
          <p:cNvSpPr txBox="1"/>
          <p:nvPr/>
        </p:nvSpPr>
        <p:spPr>
          <a:xfrm>
            <a:off x="6227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Az eljárás mappája 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3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68" grpId="0" animBg="1"/>
      <p:bldP spid="2" grpId="0" animBg="1"/>
      <p:bldP spid="126" grpId="0" animBg="1"/>
      <p:bldP spid="128" grpId="0" animBg="1"/>
      <p:bldP spid="143" grpId="0" animBg="1"/>
      <p:bldP spid="144" grpId="0" animBg="1"/>
      <p:bldP spid="14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értesítés az eljárás indulásáról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ggatott nyíl jobbra 2"/>
          <p:cNvSpPr/>
          <p:nvPr/>
        </p:nvSpPr>
        <p:spPr>
          <a:xfrm rot="10800000">
            <a:off x="3880533" y="2137108"/>
            <a:ext cx="3937222" cy="3040984"/>
          </a:xfrm>
          <a:prstGeom prst="stripedRightArrow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5000">
    <p:cover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419" y="2544169"/>
            <a:ext cx="711156" cy="7786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2" name="AutoShape 3"/>
          <p:cNvSpPr>
            <a:spLocks noChangeArrowheads="1"/>
          </p:cNvSpPr>
          <p:nvPr/>
        </p:nvSpPr>
        <p:spPr bwMode="auto">
          <a:xfrm>
            <a:off x="5361104" y="2552883"/>
            <a:ext cx="478165" cy="982776"/>
          </a:xfrm>
          <a:prstGeom prst="roundRect">
            <a:avLst>
              <a:gd name="adj" fmla="val 315"/>
            </a:avLst>
          </a:prstGeom>
          <a:noFill/>
          <a:ln>
            <a:solidFill>
              <a:schemeClr val="tx1"/>
            </a:solidFill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7728" tIns="43864" rIns="87728" bIns="43864" anchor="ctr"/>
          <a:lstStyle/>
          <a:p>
            <a:endParaRPr lang="hu-HU"/>
          </a:p>
        </p:txBody>
      </p:sp>
      <p:sp>
        <p:nvSpPr>
          <p:cNvPr id="73" name="Oval 4"/>
          <p:cNvSpPr>
            <a:spLocks noChangeArrowheads="1"/>
          </p:cNvSpPr>
          <p:nvPr/>
        </p:nvSpPr>
        <p:spPr bwMode="auto">
          <a:xfrm>
            <a:off x="6401737" y="2067995"/>
            <a:ext cx="1964435" cy="1965550"/>
          </a:xfrm>
          <a:prstGeom prst="ellipse">
            <a:avLst/>
          </a:prstGeom>
          <a:solidFill>
            <a:srgbClr val="E6E6E6"/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515" y="2551788"/>
            <a:ext cx="899986" cy="9858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4329" y="4279619"/>
            <a:ext cx="906076" cy="991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4329" y="2551788"/>
            <a:ext cx="899986" cy="9858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77" name="AutoShape 8"/>
          <p:cNvCxnSpPr>
            <a:cxnSpLocks noChangeShapeType="1"/>
            <a:stCxn id="115" idx="2"/>
            <a:endCxn id="75" idx="1"/>
          </p:cNvCxnSpPr>
          <p:nvPr/>
        </p:nvCxnSpPr>
        <p:spPr bwMode="auto">
          <a:xfrm rot="16200000" flipH="1">
            <a:off x="2170528" y="3721777"/>
            <a:ext cx="1340483" cy="767119"/>
          </a:xfrm>
          <a:prstGeom prst="curvedConnector2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cxnSp>
        <p:nvCxnSpPr>
          <p:cNvPr id="78" name="AutoShape 9"/>
          <p:cNvCxnSpPr>
            <a:cxnSpLocks noChangeShapeType="1"/>
            <a:stCxn id="115" idx="3"/>
            <a:endCxn id="76" idx="1"/>
          </p:cNvCxnSpPr>
          <p:nvPr/>
        </p:nvCxnSpPr>
        <p:spPr bwMode="auto">
          <a:xfrm flipV="1">
            <a:off x="2795275" y="3044699"/>
            <a:ext cx="429054" cy="17856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888403" y="2067995"/>
            <a:ext cx="898463" cy="1964026"/>
            <a:chOff x="5536" y="1935"/>
            <a:chExt cx="590" cy="1289"/>
          </a:xfrm>
        </p:grpSpPr>
        <p:sp>
          <p:nvSpPr>
            <p:cNvPr id="80" name="Rectangle 11"/>
            <p:cNvSpPr>
              <a:spLocks noChangeArrowheads="1"/>
            </p:cNvSpPr>
            <p:nvPr/>
          </p:nvSpPr>
          <p:spPr bwMode="auto">
            <a:xfrm>
              <a:off x="5536" y="1935"/>
              <a:ext cx="590" cy="1289"/>
            </a:xfrm>
            <a:prstGeom prst="rect">
              <a:avLst/>
            </a:prstGeom>
            <a:solidFill>
              <a:srgbClr val="C0C0C0"/>
            </a:solidFill>
            <a:ln w="36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8000" tIns="63000" rIns="108000" bIns="63000" anchor="ctr"/>
            <a:lstStyle/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 smtClean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r>
                <a:rPr lang="hu-HU" sz="1000" dirty="0" smtClean="0">
                  <a:solidFill>
                    <a:srgbClr val="000000"/>
                  </a:solidFill>
                  <a:latin typeface="DINPro-Regular" pitchFamily="48" charset="0"/>
                </a:rPr>
                <a:t>HIVATAL</a:t>
              </a: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</p:txBody>
        </p:sp>
        <p:sp>
          <p:nvSpPr>
            <p:cNvPr id="81" name="Rectangle 12"/>
            <p:cNvSpPr>
              <a:spLocks noChangeArrowheads="1"/>
            </p:cNvSpPr>
            <p:nvPr/>
          </p:nvSpPr>
          <p:spPr bwMode="auto">
            <a:xfrm>
              <a:off x="5647" y="2943"/>
              <a:ext cx="369" cy="281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" name="Rectangle 13"/>
            <p:cNvSpPr>
              <a:spLocks noChangeArrowheads="1"/>
            </p:cNvSpPr>
            <p:nvPr/>
          </p:nvSpPr>
          <p:spPr bwMode="auto">
            <a:xfrm>
              <a:off x="5610" y="2016"/>
              <a:ext cx="184" cy="159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3" name="Rectangle 14"/>
            <p:cNvSpPr>
              <a:spLocks noChangeArrowheads="1"/>
            </p:cNvSpPr>
            <p:nvPr/>
          </p:nvSpPr>
          <p:spPr bwMode="auto">
            <a:xfrm>
              <a:off x="5869" y="2016"/>
              <a:ext cx="183" cy="159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4" name="Rectangle 15"/>
            <p:cNvSpPr>
              <a:spLocks noChangeArrowheads="1"/>
            </p:cNvSpPr>
            <p:nvPr/>
          </p:nvSpPr>
          <p:spPr bwMode="auto">
            <a:xfrm>
              <a:off x="5610" y="2298"/>
              <a:ext cx="184" cy="160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5" name="Rectangle 16"/>
            <p:cNvSpPr>
              <a:spLocks noChangeArrowheads="1"/>
            </p:cNvSpPr>
            <p:nvPr/>
          </p:nvSpPr>
          <p:spPr bwMode="auto">
            <a:xfrm>
              <a:off x="5869" y="2298"/>
              <a:ext cx="183" cy="160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6" name="Rectangle 17"/>
            <p:cNvSpPr>
              <a:spLocks noChangeArrowheads="1"/>
            </p:cNvSpPr>
            <p:nvPr/>
          </p:nvSpPr>
          <p:spPr bwMode="auto">
            <a:xfrm>
              <a:off x="5610" y="2580"/>
              <a:ext cx="184" cy="160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7" name="Rectangle 18"/>
            <p:cNvSpPr>
              <a:spLocks noChangeArrowheads="1"/>
            </p:cNvSpPr>
            <p:nvPr/>
          </p:nvSpPr>
          <p:spPr bwMode="auto">
            <a:xfrm>
              <a:off x="5869" y="2580"/>
              <a:ext cx="183" cy="160"/>
            </a:xfrm>
            <a:prstGeom prst="rect">
              <a:avLst/>
            </a:prstGeom>
            <a:solidFill>
              <a:srgbClr val="E6E6E6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0002011" y="850572"/>
            <a:ext cx="898463" cy="1968598"/>
            <a:chOff x="6358" y="1136"/>
            <a:chExt cx="590" cy="1292"/>
          </a:xfrm>
        </p:grpSpPr>
        <p:sp>
          <p:nvSpPr>
            <p:cNvPr id="89" name="Rectangle 20"/>
            <p:cNvSpPr>
              <a:spLocks noChangeArrowheads="1"/>
            </p:cNvSpPr>
            <p:nvPr/>
          </p:nvSpPr>
          <p:spPr bwMode="auto">
            <a:xfrm>
              <a:off x="6358" y="1136"/>
              <a:ext cx="590" cy="1292"/>
            </a:xfrm>
            <a:prstGeom prst="rect">
              <a:avLst/>
            </a:prstGeom>
            <a:solidFill>
              <a:srgbClr val="C0C0C0"/>
            </a:solidFill>
            <a:ln w="18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9000" tIns="54000" rIns="99000" bIns="54000" anchor="ctr"/>
            <a:lstStyle/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 smtClean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r>
                <a:rPr lang="hu-HU" sz="1000" dirty="0" smtClean="0">
                  <a:solidFill>
                    <a:srgbClr val="000000"/>
                  </a:solidFill>
                  <a:latin typeface="DINPro-Regular" pitchFamily="48" charset="0"/>
                </a:rPr>
                <a:t>HIVATAL</a:t>
              </a: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</p:txBody>
        </p:sp>
        <p:sp>
          <p:nvSpPr>
            <p:cNvPr id="90" name="Rectangle 21"/>
            <p:cNvSpPr>
              <a:spLocks noChangeArrowheads="1"/>
            </p:cNvSpPr>
            <p:nvPr/>
          </p:nvSpPr>
          <p:spPr bwMode="auto">
            <a:xfrm>
              <a:off x="6468" y="2146"/>
              <a:ext cx="369" cy="282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" name="Rectangle 22"/>
            <p:cNvSpPr>
              <a:spLocks noChangeArrowheads="1"/>
            </p:cNvSpPr>
            <p:nvPr/>
          </p:nvSpPr>
          <p:spPr bwMode="auto">
            <a:xfrm>
              <a:off x="6432" y="1216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" name="Rectangle 23"/>
            <p:cNvSpPr>
              <a:spLocks noChangeArrowheads="1"/>
            </p:cNvSpPr>
            <p:nvPr/>
          </p:nvSpPr>
          <p:spPr bwMode="auto">
            <a:xfrm>
              <a:off x="6690" y="1216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3" name="Rectangle 24"/>
            <p:cNvSpPr>
              <a:spLocks noChangeArrowheads="1"/>
            </p:cNvSpPr>
            <p:nvPr/>
          </p:nvSpPr>
          <p:spPr bwMode="auto">
            <a:xfrm>
              <a:off x="6432" y="1499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" name="Rectangle 25"/>
            <p:cNvSpPr>
              <a:spLocks noChangeArrowheads="1"/>
            </p:cNvSpPr>
            <p:nvPr/>
          </p:nvSpPr>
          <p:spPr bwMode="auto">
            <a:xfrm>
              <a:off x="6690" y="1499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5" name="Rectangle 26"/>
            <p:cNvSpPr>
              <a:spLocks noChangeArrowheads="1"/>
            </p:cNvSpPr>
            <p:nvPr/>
          </p:nvSpPr>
          <p:spPr bwMode="auto">
            <a:xfrm>
              <a:off x="6432" y="1782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6" name="Rectangle 27"/>
            <p:cNvSpPr>
              <a:spLocks noChangeArrowheads="1"/>
            </p:cNvSpPr>
            <p:nvPr/>
          </p:nvSpPr>
          <p:spPr bwMode="auto">
            <a:xfrm>
              <a:off x="6690" y="1782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002011" y="3312843"/>
            <a:ext cx="898463" cy="1968598"/>
            <a:chOff x="6358" y="2752"/>
            <a:chExt cx="590" cy="1292"/>
          </a:xfrm>
        </p:grpSpPr>
        <p:sp>
          <p:nvSpPr>
            <p:cNvPr id="98" name="Rectangle 29"/>
            <p:cNvSpPr>
              <a:spLocks noChangeArrowheads="1"/>
            </p:cNvSpPr>
            <p:nvPr/>
          </p:nvSpPr>
          <p:spPr bwMode="auto">
            <a:xfrm>
              <a:off x="6358" y="2752"/>
              <a:ext cx="590" cy="1292"/>
            </a:xfrm>
            <a:prstGeom prst="rect">
              <a:avLst/>
            </a:prstGeom>
            <a:solidFill>
              <a:srgbClr val="C0C0C0"/>
            </a:solidFill>
            <a:ln w="18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9000" tIns="54000" rIns="99000" bIns="54000" anchor="ctr"/>
            <a:lstStyle/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endParaRPr lang="hu-HU" sz="1000" dirty="0" smtClean="0">
                <a:solidFill>
                  <a:srgbClr val="000000"/>
                </a:solidFill>
                <a:latin typeface="DINPro-Regular" pitchFamily="48" charset="0"/>
              </a:endParaRPr>
            </a:p>
            <a:p>
              <a:pPr algn="ctr">
                <a:lnSpc>
                  <a:spcPct val="107000"/>
                </a:lnSpc>
                <a:tabLst>
                  <a:tab pos="694510" algn="l"/>
                </a:tabLst>
              </a:pPr>
              <a:r>
                <a:rPr lang="hu-HU" sz="1000" dirty="0" smtClean="0">
                  <a:solidFill>
                    <a:srgbClr val="000000"/>
                  </a:solidFill>
                  <a:latin typeface="DINPro-Regular" pitchFamily="48" charset="0"/>
                </a:rPr>
                <a:t>HIVATAL</a:t>
              </a:r>
              <a:endParaRPr lang="hu-HU" sz="1000" dirty="0">
                <a:solidFill>
                  <a:srgbClr val="000000"/>
                </a:solidFill>
                <a:latin typeface="DINPro-Regular" pitchFamily="48" charset="0"/>
              </a:endParaRPr>
            </a:p>
          </p:txBody>
        </p:sp>
        <p:sp>
          <p:nvSpPr>
            <p:cNvPr id="99" name="Rectangle 30"/>
            <p:cNvSpPr>
              <a:spLocks noChangeArrowheads="1"/>
            </p:cNvSpPr>
            <p:nvPr/>
          </p:nvSpPr>
          <p:spPr bwMode="auto">
            <a:xfrm>
              <a:off x="6468" y="3763"/>
              <a:ext cx="369" cy="282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0" name="Rectangle 31"/>
            <p:cNvSpPr>
              <a:spLocks noChangeArrowheads="1"/>
            </p:cNvSpPr>
            <p:nvPr/>
          </p:nvSpPr>
          <p:spPr bwMode="auto">
            <a:xfrm>
              <a:off x="6432" y="2833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1" name="Rectangle 32"/>
            <p:cNvSpPr>
              <a:spLocks noChangeArrowheads="1"/>
            </p:cNvSpPr>
            <p:nvPr/>
          </p:nvSpPr>
          <p:spPr bwMode="auto">
            <a:xfrm>
              <a:off x="6690" y="2833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" name="Rectangle 33"/>
            <p:cNvSpPr>
              <a:spLocks noChangeArrowheads="1"/>
            </p:cNvSpPr>
            <p:nvPr/>
          </p:nvSpPr>
          <p:spPr bwMode="auto">
            <a:xfrm>
              <a:off x="6432" y="3116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3" name="Rectangle 34"/>
            <p:cNvSpPr>
              <a:spLocks noChangeArrowheads="1"/>
            </p:cNvSpPr>
            <p:nvPr/>
          </p:nvSpPr>
          <p:spPr bwMode="auto">
            <a:xfrm>
              <a:off x="6690" y="3116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4" name="Rectangle 35"/>
            <p:cNvSpPr>
              <a:spLocks noChangeArrowheads="1"/>
            </p:cNvSpPr>
            <p:nvPr/>
          </p:nvSpPr>
          <p:spPr bwMode="auto">
            <a:xfrm>
              <a:off x="6432" y="3399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5" name="Rectangle 36"/>
            <p:cNvSpPr>
              <a:spLocks noChangeArrowheads="1"/>
            </p:cNvSpPr>
            <p:nvPr/>
          </p:nvSpPr>
          <p:spPr bwMode="auto">
            <a:xfrm>
              <a:off x="6690" y="3399"/>
              <a:ext cx="184" cy="161"/>
            </a:xfrm>
            <a:prstGeom prst="rect">
              <a:avLst/>
            </a:prstGeom>
            <a:solidFill>
              <a:srgbClr val="E6E6E6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cxnSp>
        <p:nvCxnSpPr>
          <p:cNvPr id="106" name="AutoShape 37"/>
          <p:cNvCxnSpPr>
            <a:cxnSpLocks noChangeShapeType="1"/>
            <a:stCxn id="73" idx="5"/>
            <a:endCxn id="98" idx="1"/>
          </p:cNvCxnSpPr>
          <p:nvPr/>
        </p:nvCxnSpPr>
        <p:spPr bwMode="auto">
          <a:xfrm rot="16200000" flipH="1">
            <a:off x="8764527" y="3059656"/>
            <a:ext cx="551444" cy="1923525"/>
          </a:xfrm>
          <a:prstGeom prst="curvedConnector2">
            <a:avLst/>
          </a:prstGeom>
          <a:noFill/>
          <a:ln w="76200">
            <a:solidFill>
              <a:schemeClr val="tx1">
                <a:lumMod val="65000"/>
              </a:schemeClr>
            </a:solidFill>
            <a:round/>
            <a:headEnd type="triangle" w="med" len="med"/>
            <a:tailEnd type="triangle" w="med" len="med"/>
          </a:ln>
          <a:effectLst/>
        </p:spPr>
      </p:cxnSp>
      <p:pic>
        <p:nvPicPr>
          <p:cNvPr id="107" name="Picture 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30611" y="5593581"/>
            <a:ext cx="899986" cy="9858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8" name="Picture 3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0996" y="5592772"/>
            <a:ext cx="899986" cy="9858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10" name="AutoShape 41"/>
          <p:cNvCxnSpPr>
            <a:cxnSpLocks noChangeShapeType="1"/>
            <a:stCxn id="107" idx="0"/>
            <a:endCxn id="119" idx="2"/>
          </p:cNvCxnSpPr>
          <p:nvPr/>
        </p:nvCxnSpPr>
        <p:spPr bwMode="auto">
          <a:xfrm rot="16200000" flipV="1">
            <a:off x="7047989" y="4060965"/>
            <a:ext cx="1867820" cy="119741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420E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111" name="Text Box 42"/>
          <p:cNvSpPr txBox="1">
            <a:spLocks noChangeArrowheads="1"/>
          </p:cNvSpPr>
          <p:nvPr/>
        </p:nvSpPr>
        <p:spPr bwMode="auto">
          <a:xfrm>
            <a:off x="8130611" y="6465127"/>
            <a:ext cx="899986" cy="2087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>
              <a:lnSpc>
                <a:spcPct val="107000"/>
              </a:lnSpc>
              <a:tabLst>
                <a:tab pos="694510" algn="l"/>
              </a:tabLst>
            </a:pPr>
            <a:r>
              <a:rPr lang="hu-HU" sz="13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jogorvoslat</a:t>
            </a:r>
          </a:p>
        </p:txBody>
      </p:sp>
      <p:sp>
        <p:nvSpPr>
          <p:cNvPr id="112" name="Text Box 43"/>
          <p:cNvSpPr txBox="1">
            <a:spLocks noChangeArrowheads="1"/>
          </p:cNvSpPr>
          <p:nvPr/>
        </p:nvSpPr>
        <p:spPr bwMode="auto">
          <a:xfrm>
            <a:off x="5710996" y="6357660"/>
            <a:ext cx="899986" cy="4388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>
              <a:lnSpc>
                <a:spcPct val="107000"/>
              </a:lnSpc>
              <a:tabLst>
                <a:tab pos="694510" algn="l"/>
              </a:tabLst>
            </a:pPr>
            <a:r>
              <a:rPr lang="hu-HU" sz="13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szomszéd</a:t>
            </a:r>
          </a:p>
        </p:txBody>
      </p:sp>
      <p:sp>
        <p:nvSpPr>
          <p:cNvPr id="113" name="Text Box 44"/>
          <p:cNvSpPr txBox="1">
            <a:spLocks noChangeArrowheads="1"/>
          </p:cNvSpPr>
          <p:nvPr/>
        </p:nvSpPr>
        <p:spPr bwMode="auto">
          <a:xfrm>
            <a:off x="9881709" y="2820694"/>
            <a:ext cx="1140590" cy="4266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>
              <a:lnSpc>
                <a:spcPct val="107000"/>
              </a:lnSpc>
              <a:tabLst>
                <a:tab pos="694510" algn="l"/>
              </a:tabLst>
            </a:pPr>
            <a:r>
              <a:rPr lang="hu-HU" sz="1000" dirty="0">
                <a:solidFill>
                  <a:srgbClr val="000000"/>
                </a:solidFill>
                <a:latin typeface="DINPro-Regular" pitchFamily="48" charset="0"/>
              </a:rPr>
              <a:t>szakhatóságok</a:t>
            </a:r>
          </a:p>
        </p:txBody>
      </p:sp>
      <p:sp>
        <p:nvSpPr>
          <p:cNvPr id="114" name="Text Box 45"/>
          <p:cNvSpPr txBox="1">
            <a:spLocks noChangeArrowheads="1"/>
          </p:cNvSpPr>
          <p:nvPr/>
        </p:nvSpPr>
        <p:spPr bwMode="auto">
          <a:xfrm>
            <a:off x="679439" y="3342197"/>
            <a:ext cx="899986" cy="4388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>
              <a:lnSpc>
                <a:spcPct val="107000"/>
              </a:lnSpc>
              <a:tabLst>
                <a:tab pos="694510" algn="l"/>
              </a:tabLst>
            </a:pPr>
            <a:r>
              <a:rPr lang="hu-HU" sz="13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kérelmező</a:t>
            </a:r>
          </a:p>
        </p:txBody>
      </p:sp>
      <p:pic>
        <p:nvPicPr>
          <p:cNvPr id="115" name="Picture 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19144" y="2690014"/>
            <a:ext cx="676131" cy="745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6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6181" y="893069"/>
            <a:ext cx="680699" cy="745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17" name="AutoShape 48"/>
          <p:cNvCxnSpPr>
            <a:cxnSpLocks noChangeShapeType="1"/>
            <a:stCxn id="74" idx="3"/>
            <a:endCxn id="116" idx="1"/>
          </p:cNvCxnSpPr>
          <p:nvPr/>
        </p:nvCxnSpPr>
        <p:spPr bwMode="auto">
          <a:xfrm flipV="1">
            <a:off x="1499501" y="1265610"/>
            <a:ext cx="1586680" cy="1779089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cxnSp>
        <p:nvCxnSpPr>
          <p:cNvPr id="118" name="AutoShape 49"/>
          <p:cNvCxnSpPr>
            <a:cxnSpLocks noChangeShapeType="1"/>
            <a:stCxn id="116" idx="3"/>
            <a:endCxn id="119" idx="0"/>
          </p:cNvCxnSpPr>
          <p:nvPr/>
        </p:nvCxnSpPr>
        <p:spPr bwMode="auto">
          <a:xfrm>
            <a:off x="3766880" y="1265610"/>
            <a:ext cx="3616312" cy="1084266"/>
          </a:xfrm>
          <a:prstGeom prst="curvedConnector2">
            <a:avLst/>
          </a:prstGeom>
          <a:noFill/>
          <a:ln w="76200">
            <a:solidFill>
              <a:srgbClr val="92D050"/>
            </a:solidFill>
            <a:round/>
            <a:headEnd type="triangle" w="med" len="med"/>
            <a:tailEnd type="triangle" w="med" len="med"/>
          </a:ln>
          <a:effectLst/>
        </p:spPr>
      </p:cxnSp>
      <p:pic>
        <p:nvPicPr>
          <p:cNvPr id="119" name="Picture 5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95640" y="2349876"/>
            <a:ext cx="1375104" cy="1375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0" name="Picture 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9233" y="2376136"/>
            <a:ext cx="1463429" cy="1570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21" name="AutoShape 52"/>
          <p:cNvCxnSpPr>
            <a:cxnSpLocks noChangeShapeType="1"/>
            <a:stCxn id="72" idx="3"/>
            <a:endCxn id="119" idx="1"/>
          </p:cNvCxnSpPr>
          <p:nvPr/>
        </p:nvCxnSpPr>
        <p:spPr bwMode="auto">
          <a:xfrm flipV="1">
            <a:off x="5839269" y="3037819"/>
            <a:ext cx="856371" cy="645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5A5A64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22" name="AutoShape 53"/>
          <p:cNvCxnSpPr>
            <a:cxnSpLocks noChangeShapeType="1"/>
            <a:stCxn id="73" idx="7"/>
            <a:endCxn id="89" idx="1"/>
          </p:cNvCxnSpPr>
          <p:nvPr/>
        </p:nvCxnSpPr>
        <p:spPr bwMode="auto">
          <a:xfrm rot="5400000" flipH="1" flipV="1">
            <a:off x="8779762" y="1133595"/>
            <a:ext cx="520972" cy="1923525"/>
          </a:xfrm>
          <a:prstGeom prst="curvedConnector2">
            <a:avLst/>
          </a:prstGeom>
          <a:noFill/>
          <a:ln w="76200">
            <a:solidFill>
              <a:schemeClr val="tx1">
                <a:lumMod val="65000"/>
              </a:schemeClr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23" name="AutoShape 54"/>
          <p:cNvCxnSpPr>
            <a:cxnSpLocks noChangeShapeType="1"/>
            <a:stCxn id="108" idx="0"/>
            <a:endCxn id="119" idx="2"/>
          </p:cNvCxnSpPr>
          <p:nvPr/>
        </p:nvCxnSpPr>
        <p:spPr bwMode="auto">
          <a:xfrm rot="5400000" flipH="1" flipV="1">
            <a:off x="5838585" y="4048165"/>
            <a:ext cx="1867011" cy="1222204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420E"/>
            </a:solidFill>
            <a:round/>
            <a:headEnd type="triangle" w="med" len="med"/>
            <a:tailEnd type="triangle" w="med" len="med"/>
          </a:ln>
          <a:effectLst/>
        </p:spPr>
      </p:cxnSp>
      <p:pic>
        <p:nvPicPr>
          <p:cNvPr id="125" name="Picture 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82107" y="1031295"/>
            <a:ext cx="906077" cy="991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6" name="Picture 5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23558" y="2931922"/>
            <a:ext cx="537554" cy="219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28" name="AutoShape 60"/>
          <p:cNvCxnSpPr>
            <a:cxnSpLocks noChangeShapeType="1"/>
            <a:stCxn id="75" idx="3"/>
            <a:endCxn id="72" idx="1"/>
          </p:cNvCxnSpPr>
          <p:nvPr/>
        </p:nvCxnSpPr>
        <p:spPr bwMode="auto">
          <a:xfrm flipV="1">
            <a:off x="4130406" y="3044271"/>
            <a:ext cx="1230699" cy="173130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cxnSp>
        <p:nvCxnSpPr>
          <p:cNvPr id="127" name="AutoShape 59"/>
          <p:cNvCxnSpPr>
            <a:cxnSpLocks noChangeShapeType="1"/>
            <a:stCxn id="76" idx="3"/>
            <a:endCxn id="72" idx="1"/>
          </p:cNvCxnSpPr>
          <p:nvPr/>
        </p:nvCxnSpPr>
        <p:spPr bwMode="auto">
          <a:xfrm flipV="1">
            <a:off x="4124315" y="3044271"/>
            <a:ext cx="1236789" cy="428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92D05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29" name="AutoShape 61"/>
          <p:cNvCxnSpPr>
            <a:cxnSpLocks noChangeShapeType="1"/>
            <a:stCxn id="73" idx="6"/>
            <a:endCxn id="80" idx="1"/>
          </p:cNvCxnSpPr>
          <p:nvPr/>
        </p:nvCxnSpPr>
        <p:spPr bwMode="auto">
          <a:xfrm flipV="1">
            <a:off x="8366172" y="3050008"/>
            <a:ext cx="522231" cy="762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chemeClr val="tx1">
                <a:lumMod val="65000"/>
              </a:schemeClr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60" name="AutoShape 54"/>
          <p:cNvCxnSpPr>
            <a:cxnSpLocks noChangeShapeType="1"/>
            <a:stCxn id="108" idx="0"/>
            <a:endCxn id="120" idx="2"/>
          </p:cNvCxnSpPr>
          <p:nvPr/>
        </p:nvCxnSpPr>
        <p:spPr bwMode="auto">
          <a:xfrm rot="16200000" flipV="1">
            <a:off x="5058109" y="4489892"/>
            <a:ext cx="1645719" cy="560041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420E"/>
            </a:solidFill>
            <a:round/>
            <a:headEnd type="triangle" w="med" len="med"/>
            <a:tailEnd type="triangle" w="med" len="med"/>
          </a:ln>
          <a:effectLst/>
        </p:spPr>
      </p:cxnSp>
      <p:pic>
        <p:nvPicPr>
          <p:cNvPr id="124" name="Picture 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3603" y="4192270"/>
            <a:ext cx="899985" cy="9858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3" name="Szövegdoboz 62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Működési séma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1" y="-5505"/>
            <a:ext cx="2395344" cy="413565"/>
          </a:xfrm>
          <a:prstGeom prst="rect">
            <a:avLst/>
          </a:prstGeom>
          <a:noFill/>
        </p:spPr>
        <p:txBody>
          <a:bodyPr wrap="square" lIns="87728" tIns="43864" rIns="87728" bIns="43864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Trebuchet MS" pitchFamily="34" charset="0"/>
              </a:rPr>
              <a:t>III.2.e</a:t>
            </a:r>
            <a:endParaRPr lang="hu-HU" dirty="0">
              <a:solidFill>
                <a:srgbClr val="FFC000"/>
              </a:solidFill>
              <a:latin typeface="Trebuchet MS" pitchFamily="34" charset="0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FFD320"/>
                </a:solidFill>
                <a:latin typeface="Trebuchet MS" pitchFamily="34" charset="0"/>
              </a:rPr>
              <a:t>Hatósági</a:t>
            </a: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FFD320"/>
                </a:solidFill>
                <a:latin typeface="Trebuchet MS" pitchFamily="34" charset="0"/>
              </a:rPr>
              <a:t>közreműködés</a:t>
            </a:r>
            <a:endParaRPr sz="35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1"/>
          <p:cNvSpPr>
            <a:spLocks noChangeArrowheads="1"/>
          </p:cNvSpPr>
          <p:nvPr/>
        </p:nvSpPr>
        <p:spPr bwMode="auto">
          <a:xfrm>
            <a:off x="9579246" y="2067951"/>
            <a:ext cx="1795976" cy="1796995"/>
          </a:xfrm>
          <a:prstGeom prst="ellipse">
            <a:avLst/>
          </a:prstGeom>
          <a:solidFill>
            <a:srgbClr val="E6E6E6"/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2" name="Csoportba foglalás 74"/>
          <p:cNvGrpSpPr/>
          <p:nvPr/>
        </p:nvGrpSpPr>
        <p:grpSpPr>
          <a:xfrm>
            <a:off x="9786475" y="2275296"/>
            <a:ext cx="1375105" cy="1375886"/>
            <a:chOff x="10078072" y="2376241"/>
            <a:chExt cx="1433513" cy="1433513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78072" y="2376241"/>
              <a:ext cx="1433513" cy="1433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11422" y="2981079"/>
              <a:ext cx="560388" cy="228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1737" y="4210506"/>
            <a:ext cx="1375105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589" y="4210506"/>
            <a:ext cx="1375105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4700" y="4210506"/>
            <a:ext cx="1375104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8774" y="4210506"/>
            <a:ext cx="1375104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48" name="AutoShape 11"/>
          <p:cNvCxnSpPr>
            <a:cxnSpLocks noChangeShapeType="1"/>
            <a:stCxn id="45" idx="0"/>
            <a:endCxn id="93" idx="1"/>
          </p:cNvCxnSpPr>
          <p:nvPr/>
        </p:nvCxnSpPr>
        <p:spPr bwMode="auto">
          <a:xfrm rot="5400000" flipH="1" flipV="1">
            <a:off x="4935579" y="1121108"/>
            <a:ext cx="546073" cy="5632726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49" name="AutoShape 12"/>
          <p:cNvCxnSpPr>
            <a:cxnSpLocks noChangeShapeType="1"/>
            <a:stCxn id="42" idx="0"/>
            <a:endCxn id="93" idx="1"/>
          </p:cNvCxnSpPr>
          <p:nvPr/>
        </p:nvCxnSpPr>
        <p:spPr bwMode="auto">
          <a:xfrm rot="5400000" flipH="1" flipV="1">
            <a:off x="5419098" y="1604626"/>
            <a:ext cx="546073" cy="4665688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50" name="AutoShape 13"/>
          <p:cNvCxnSpPr>
            <a:cxnSpLocks noChangeShapeType="1"/>
            <a:stCxn id="46" idx="0"/>
            <a:endCxn id="93" idx="1"/>
          </p:cNvCxnSpPr>
          <p:nvPr/>
        </p:nvCxnSpPr>
        <p:spPr bwMode="auto">
          <a:xfrm rot="5400000" flipH="1" flipV="1">
            <a:off x="5902616" y="2088145"/>
            <a:ext cx="546073" cy="3698652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52" name="AutoShape 15"/>
          <p:cNvCxnSpPr>
            <a:cxnSpLocks noChangeShapeType="1"/>
            <a:stCxn id="44" idx="0"/>
            <a:endCxn id="93" idx="1"/>
          </p:cNvCxnSpPr>
          <p:nvPr/>
        </p:nvCxnSpPr>
        <p:spPr bwMode="auto">
          <a:xfrm rot="5400000" flipH="1" flipV="1">
            <a:off x="4417524" y="603052"/>
            <a:ext cx="546073" cy="6668836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pic>
        <p:nvPicPr>
          <p:cNvPr id="54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663" y="823955"/>
            <a:ext cx="1381481" cy="13822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55" name="AutoShape 18"/>
          <p:cNvCxnSpPr>
            <a:cxnSpLocks noChangeShapeType="1"/>
            <a:stCxn id="42" idx="2"/>
            <a:endCxn id="93" idx="2"/>
          </p:cNvCxnSpPr>
          <p:nvPr/>
        </p:nvCxnSpPr>
        <p:spPr bwMode="auto">
          <a:xfrm rot="5400000" flipH="1" flipV="1">
            <a:off x="5221641" y="2292707"/>
            <a:ext cx="1431332" cy="5156035"/>
          </a:xfrm>
          <a:prstGeom prst="bentConnector3">
            <a:avLst>
              <a:gd name="adj1" fmla="val -39582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57" name="AutoShape 20"/>
          <p:cNvCxnSpPr>
            <a:cxnSpLocks noChangeShapeType="1"/>
            <a:stCxn id="45" idx="2"/>
            <a:endCxn id="93" idx="2"/>
          </p:cNvCxnSpPr>
          <p:nvPr/>
        </p:nvCxnSpPr>
        <p:spPr bwMode="auto">
          <a:xfrm rot="5400000" flipH="1" flipV="1">
            <a:off x="4738122" y="1809188"/>
            <a:ext cx="1431332" cy="6123073"/>
          </a:xfrm>
          <a:prstGeom prst="bentConnector3">
            <a:avLst>
              <a:gd name="adj1" fmla="val -49190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58" name="AutoShape 21"/>
          <p:cNvCxnSpPr>
            <a:cxnSpLocks noChangeShapeType="1"/>
            <a:stCxn id="46" idx="2"/>
            <a:endCxn id="93" idx="2"/>
          </p:cNvCxnSpPr>
          <p:nvPr/>
        </p:nvCxnSpPr>
        <p:spPr bwMode="auto">
          <a:xfrm rot="5400000" flipH="1" flipV="1">
            <a:off x="5705159" y="2776225"/>
            <a:ext cx="1431332" cy="4188999"/>
          </a:xfrm>
          <a:prstGeom prst="bentConnector3">
            <a:avLst>
              <a:gd name="adj1" fmla="val -30887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59" name="AutoShape 22"/>
          <p:cNvCxnSpPr>
            <a:cxnSpLocks noChangeShapeType="1"/>
            <a:stCxn id="44" idx="2"/>
            <a:endCxn id="93" idx="2"/>
          </p:cNvCxnSpPr>
          <p:nvPr/>
        </p:nvCxnSpPr>
        <p:spPr bwMode="auto">
          <a:xfrm rot="5400000" flipH="1" flipV="1">
            <a:off x="4220067" y="1291133"/>
            <a:ext cx="1431332" cy="7159183"/>
          </a:xfrm>
          <a:prstGeom prst="bentConnector3">
            <a:avLst>
              <a:gd name="adj1" fmla="val -58342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pic>
        <p:nvPicPr>
          <p:cNvPr id="60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5810" y="5661885"/>
            <a:ext cx="982218" cy="98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2" name="Picture 2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1921" y="5661885"/>
            <a:ext cx="974604" cy="10741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" name="Picture 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4884" y="3312033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3" name="Picture 2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18091" y="4556072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" name="Picture 3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10870" y="5039866"/>
            <a:ext cx="1276121" cy="9705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674885" y="2067998"/>
            <a:ext cx="1962912" cy="1243327"/>
            <a:chOff x="3225" y="1870"/>
            <a:chExt cx="1289" cy="816"/>
          </a:xfrm>
        </p:grpSpPr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3225" y="1870"/>
              <a:ext cx="1289" cy="816"/>
            </a:xfrm>
            <a:prstGeom prst="rect">
              <a:avLst/>
            </a:prstGeom>
            <a:solidFill>
              <a:srgbClr val="FFFFFF"/>
            </a:solidFill>
            <a:ln w="10800">
              <a:solidFill>
                <a:srgbClr val="008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80" name="Picture 3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258" y="1895"/>
              <a:ext cx="1224" cy="4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81" name="Text Box 34"/>
            <p:cNvSpPr txBox="1">
              <a:spLocks noChangeArrowheads="1"/>
            </p:cNvSpPr>
            <p:nvPr/>
          </p:nvSpPr>
          <p:spPr bwMode="auto">
            <a:xfrm>
              <a:off x="3225" y="2387"/>
              <a:ext cx="1289" cy="257"/>
            </a:xfrm>
            <a:prstGeom prst="rect">
              <a:avLst/>
            </a:prstGeom>
            <a:noFill/>
            <a:ln w="36000">
              <a:noFill/>
              <a:round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lnSpc>
                  <a:spcPct val="107000"/>
                </a:lnSpc>
                <a:tabLst>
                  <a:tab pos="694510" algn="l"/>
                  <a:tab pos="1389019" algn="l"/>
                </a:tabLst>
              </a:pPr>
              <a:r>
                <a:rPr lang="hu-HU" sz="1500" i="1" dirty="0">
                  <a:solidFill>
                    <a:srgbClr val="000000"/>
                  </a:solidFill>
                  <a:latin typeface="DINPro-Bold" pitchFamily="48" charset="0"/>
                </a:rPr>
                <a:t>Hivatali Kapu</a:t>
              </a:r>
            </a:p>
          </p:txBody>
        </p:sp>
      </p:grpSp>
      <p:cxnSp>
        <p:nvCxnSpPr>
          <p:cNvPr id="82" name="AutoShape 35"/>
          <p:cNvCxnSpPr>
            <a:cxnSpLocks noChangeShapeType="1"/>
            <a:stCxn id="44" idx="0"/>
            <a:endCxn id="78" idx="1"/>
          </p:cNvCxnSpPr>
          <p:nvPr/>
        </p:nvCxnSpPr>
        <p:spPr bwMode="auto">
          <a:xfrm rot="5400000" flipH="1" flipV="1">
            <a:off x="2255267" y="1790890"/>
            <a:ext cx="1520492" cy="3318743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83" name="AutoShape 36"/>
          <p:cNvCxnSpPr>
            <a:cxnSpLocks noChangeShapeType="1"/>
            <a:stCxn id="45" idx="0"/>
            <a:endCxn id="78" idx="1"/>
          </p:cNvCxnSpPr>
          <p:nvPr/>
        </p:nvCxnSpPr>
        <p:spPr bwMode="auto">
          <a:xfrm rot="5400000" flipH="1" flipV="1">
            <a:off x="2773322" y="2308944"/>
            <a:ext cx="1520492" cy="2282633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84" name="AutoShape 37"/>
          <p:cNvCxnSpPr>
            <a:cxnSpLocks noChangeShapeType="1"/>
            <a:stCxn id="42" idx="0"/>
            <a:endCxn id="78" idx="1"/>
          </p:cNvCxnSpPr>
          <p:nvPr/>
        </p:nvCxnSpPr>
        <p:spPr bwMode="auto">
          <a:xfrm rot="5400000" flipH="1" flipV="1">
            <a:off x="3256840" y="2792464"/>
            <a:ext cx="1520492" cy="1315595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85" name="AutoShape 38"/>
          <p:cNvCxnSpPr>
            <a:cxnSpLocks noChangeShapeType="1"/>
            <a:stCxn id="46" idx="0"/>
            <a:endCxn id="78" idx="1"/>
          </p:cNvCxnSpPr>
          <p:nvPr/>
        </p:nvCxnSpPr>
        <p:spPr bwMode="auto">
          <a:xfrm rot="5400000" flipH="1" flipV="1">
            <a:off x="3740359" y="3275981"/>
            <a:ext cx="1520492" cy="348559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pic>
        <p:nvPicPr>
          <p:cNvPr id="87" name="Picture 4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08958" y="5800111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89" name="AutoShape 41"/>
          <p:cNvCxnSpPr>
            <a:cxnSpLocks noChangeShapeType="1"/>
            <a:stCxn id="54" idx="3"/>
            <a:endCxn id="74" idx="0"/>
          </p:cNvCxnSpPr>
          <p:nvPr/>
        </p:nvCxnSpPr>
        <p:spPr bwMode="auto">
          <a:xfrm>
            <a:off x="2119144" y="1515088"/>
            <a:ext cx="8358091" cy="552862"/>
          </a:xfrm>
          <a:prstGeom prst="bentConnector2">
            <a:avLst/>
          </a:prstGeom>
          <a:noFill/>
          <a:ln w="76200">
            <a:solidFill>
              <a:schemeClr val="tx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90" name="AutoShape 42"/>
          <p:cNvCxnSpPr>
            <a:cxnSpLocks noChangeShapeType="1"/>
            <a:endCxn id="78" idx="3"/>
          </p:cNvCxnSpPr>
          <p:nvPr/>
        </p:nvCxnSpPr>
        <p:spPr bwMode="auto">
          <a:xfrm rot="10800000">
            <a:off x="6637798" y="2689664"/>
            <a:ext cx="3010526" cy="32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91" name="Freeform 43"/>
          <p:cNvSpPr>
            <a:spLocks noChangeArrowheads="1"/>
          </p:cNvSpPr>
          <p:nvPr/>
        </p:nvSpPr>
        <p:spPr bwMode="auto">
          <a:xfrm>
            <a:off x="7619168" y="2966467"/>
            <a:ext cx="2417591" cy="1174926"/>
          </a:xfrm>
          <a:custGeom>
            <a:avLst/>
            <a:gdLst/>
            <a:ahLst/>
            <a:cxnLst>
              <a:cxn ang="0">
                <a:pos x="0" y="2276"/>
              </a:cxn>
              <a:cxn ang="0">
                <a:pos x="2844" y="0"/>
              </a:cxn>
              <a:cxn ang="0">
                <a:pos x="1707" y="3328"/>
              </a:cxn>
              <a:cxn ang="0">
                <a:pos x="0" y="2276"/>
              </a:cxn>
            </a:cxnLst>
            <a:rect l="0" t="0" r="r" b="b"/>
            <a:pathLst>
              <a:path w="2845" h="3329">
                <a:moveTo>
                  <a:pt x="0" y="2276"/>
                </a:moveTo>
                <a:lnTo>
                  <a:pt x="2844" y="0"/>
                </a:lnTo>
                <a:lnTo>
                  <a:pt x="1707" y="3328"/>
                </a:lnTo>
                <a:lnTo>
                  <a:pt x="0" y="2276"/>
                </a:lnTo>
              </a:path>
            </a:pathLst>
          </a:custGeom>
          <a:solidFill>
            <a:srgbClr val="83CA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8024977" y="3173807"/>
            <a:ext cx="980695" cy="981252"/>
            <a:chOff x="6128" y="2893"/>
            <a:chExt cx="644" cy="644"/>
          </a:xfrm>
        </p:grpSpPr>
        <p:pic>
          <p:nvPicPr>
            <p:cNvPr id="93" name="Picture 4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128" y="2893"/>
              <a:ext cx="644" cy="6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4" name="Picture 46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436" y="3206"/>
              <a:ext cx="336" cy="3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72" name="Picture 2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10995" y="3242920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6" name="Szövegdoboz 95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Hatóságok együttműködése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1"/>
          <p:cNvSpPr>
            <a:spLocks noChangeArrowheads="1"/>
          </p:cNvSpPr>
          <p:nvPr/>
        </p:nvSpPr>
        <p:spPr bwMode="auto">
          <a:xfrm>
            <a:off x="9579246" y="2067951"/>
            <a:ext cx="1795976" cy="1796995"/>
          </a:xfrm>
          <a:prstGeom prst="ellipse">
            <a:avLst/>
          </a:prstGeom>
          <a:solidFill>
            <a:srgbClr val="E6E6E6"/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2" name="Csoportba foglalás 74"/>
          <p:cNvGrpSpPr/>
          <p:nvPr/>
        </p:nvGrpSpPr>
        <p:grpSpPr>
          <a:xfrm>
            <a:off x="9786475" y="2275296"/>
            <a:ext cx="1375105" cy="1375886"/>
            <a:chOff x="10078072" y="2376241"/>
            <a:chExt cx="1433513" cy="1433513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78072" y="2376241"/>
              <a:ext cx="1433513" cy="1433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11422" y="2981079"/>
              <a:ext cx="560388" cy="228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1737" y="4210506"/>
            <a:ext cx="1375105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589" y="4210506"/>
            <a:ext cx="1375105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4700" y="4210506"/>
            <a:ext cx="1375104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8774" y="4210506"/>
            <a:ext cx="1375104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48" name="AutoShape 11"/>
          <p:cNvCxnSpPr>
            <a:cxnSpLocks noChangeShapeType="1"/>
            <a:stCxn id="45" idx="0"/>
            <a:endCxn id="93" idx="1"/>
          </p:cNvCxnSpPr>
          <p:nvPr/>
        </p:nvCxnSpPr>
        <p:spPr bwMode="auto">
          <a:xfrm rot="5400000" flipH="1" flipV="1">
            <a:off x="4935579" y="1121108"/>
            <a:ext cx="546073" cy="5632726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49" name="AutoShape 12"/>
          <p:cNvCxnSpPr>
            <a:cxnSpLocks noChangeShapeType="1"/>
            <a:stCxn id="42" idx="0"/>
            <a:endCxn id="93" idx="1"/>
          </p:cNvCxnSpPr>
          <p:nvPr/>
        </p:nvCxnSpPr>
        <p:spPr bwMode="auto">
          <a:xfrm rot="5400000" flipH="1" flipV="1">
            <a:off x="5419098" y="1604626"/>
            <a:ext cx="546073" cy="4665688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50" name="AutoShape 13"/>
          <p:cNvCxnSpPr>
            <a:cxnSpLocks noChangeShapeType="1"/>
            <a:stCxn id="46" idx="0"/>
            <a:endCxn id="93" idx="1"/>
          </p:cNvCxnSpPr>
          <p:nvPr/>
        </p:nvCxnSpPr>
        <p:spPr bwMode="auto">
          <a:xfrm rot="5400000" flipH="1" flipV="1">
            <a:off x="5902616" y="2088145"/>
            <a:ext cx="546073" cy="3698652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52" name="AutoShape 15"/>
          <p:cNvCxnSpPr>
            <a:cxnSpLocks noChangeShapeType="1"/>
            <a:stCxn id="44" idx="0"/>
            <a:endCxn id="93" idx="1"/>
          </p:cNvCxnSpPr>
          <p:nvPr/>
        </p:nvCxnSpPr>
        <p:spPr bwMode="auto">
          <a:xfrm rot="5400000" flipH="1" flipV="1">
            <a:off x="4417524" y="603052"/>
            <a:ext cx="546073" cy="6668836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55" name="AutoShape 18"/>
          <p:cNvCxnSpPr>
            <a:cxnSpLocks noChangeShapeType="1"/>
            <a:stCxn id="42" idx="2"/>
            <a:endCxn id="93" idx="2"/>
          </p:cNvCxnSpPr>
          <p:nvPr/>
        </p:nvCxnSpPr>
        <p:spPr bwMode="auto">
          <a:xfrm rot="5400000" flipH="1" flipV="1">
            <a:off x="5221641" y="2292707"/>
            <a:ext cx="1431332" cy="5156035"/>
          </a:xfrm>
          <a:prstGeom prst="bentConnector3">
            <a:avLst>
              <a:gd name="adj1" fmla="val -39582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57" name="AutoShape 20"/>
          <p:cNvCxnSpPr>
            <a:cxnSpLocks noChangeShapeType="1"/>
            <a:stCxn id="45" idx="2"/>
            <a:endCxn id="93" idx="2"/>
          </p:cNvCxnSpPr>
          <p:nvPr/>
        </p:nvCxnSpPr>
        <p:spPr bwMode="auto">
          <a:xfrm rot="5400000" flipH="1" flipV="1">
            <a:off x="4738122" y="1809188"/>
            <a:ext cx="1431332" cy="6123073"/>
          </a:xfrm>
          <a:prstGeom prst="bentConnector3">
            <a:avLst>
              <a:gd name="adj1" fmla="val -49190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58" name="AutoShape 21"/>
          <p:cNvCxnSpPr>
            <a:cxnSpLocks noChangeShapeType="1"/>
            <a:stCxn id="46" idx="2"/>
            <a:endCxn id="93" idx="2"/>
          </p:cNvCxnSpPr>
          <p:nvPr/>
        </p:nvCxnSpPr>
        <p:spPr bwMode="auto">
          <a:xfrm rot="5400000" flipH="1" flipV="1">
            <a:off x="5705159" y="2776225"/>
            <a:ext cx="1431332" cy="4188999"/>
          </a:xfrm>
          <a:prstGeom prst="bentConnector3">
            <a:avLst>
              <a:gd name="adj1" fmla="val -30887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59" name="AutoShape 22"/>
          <p:cNvCxnSpPr>
            <a:cxnSpLocks noChangeShapeType="1"/>
            <a:stCxn id="44" idx="2"/>
            <a:endCxn id="93" idx="2"/>
          </p:cNvCxnSpPr>
          <p:nvPr/>
        </p:nvCxnSpPr>
        <p:spPr bwMode="auto">
          <a:xfrm rot="5400000" flipH="1" flipV="1">
            <a:off x="4220067" y="1291133"/>
            <a:ext cx="1431332" cy="7159183"/>
          </a:xfrm>
          <a:prstGeom prst="bentConnector3">
            <a:avLst>
              <a:gd name="adj1" fmla="val -58342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pic>
        <p:nvPicPr>
          <p:cNvPr id="60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5810" y="5661885"/>
            <a:ext cx="982218" cy="98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2" name="Picture 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1921" y="5661885"/>
            <a:ext cx="974604" cy="10741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" name="Picture 2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4884" y="3312033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3" name="Picture 2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18091" y="4556072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" name="Picture 3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10870" y="5039866"/>
            <a:ext cx="1276121" cy="9705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674885" y="2067998"/>
            <a:ext cx="1962912" cy="1243327"/>
            <a:chOff x="3225" y="1870"/>
            <a:chExt cx="1289" cy="816"/>
          </a:xfrm>
        </p:grpSpPr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3225" y="1870"/>
              <a:ext cx="1289" cy="816"/>
            </a:xfrm>
            <a:prstGeom prst="rect">
              <a:avLst/>
            </a:prstGeom>
            <a:solidFill>
              <a:srgbClr val="FFFFFF"/>
            </a:solidFill>
            <a:ln w="10800">
              <a:solidFill>
                <a:srgbClr val="008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80" name="Picture 3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58" y="1895"/>
              <a:ext cx="1224" cy="4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81" name="Text Box 34"/>
            <p:cNvSpPr txBox="1">
              <a:spLocks noChangeArrowheads="1"/>
            </p:cNvSpPr>
            <p:nvPr/>
          </p:nvSpPr>
          <p:spPr bwMode="auto">
            <a:xfrm>
              <a:off x="3225" y="2387"/>
              <a:ext cx="1289" cy="257"/>
            </a:xfrm>
            <a:prstGeom prst="rect">
              <a:avLst/>
            </a:prstGeom>
            <a:noFill/>
            <a:ln w="36000">
              <a:noFill/>
              <a:round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lnSpc>
                  <a:spcPct val="107000"/>
                </a:lnSpc>
                <a:tabLst>
                  <a:tab pos="694510" algn="l"/>
                  <a:tab pos="1389019" algn="l"/>
                </a:tabLst>
              </a:pPr>
              <a:r>
                <a:rPr lang="hu-HU" sz="1500" i="1" dirty="0">
                  <a:solidFill>
                    <a:srgbClr val="000000"/>
                  </a:solidFill>
                  <a:latin typeface="DINPro-Bold" pitchFamily="48" charset="0"/>
                </a:rPr>
                <a:t>Hivatali Kapu</a:t>
              </a:r>
            </a:p>
          </p:txBody>
        </p:sp>
      </p:grpSp>
      <p:cxnSp>
        <p:nvCxnSpPr>
          <p:cNvPr id="82" name="AutoShape 35"/>
          <p:cNvCxnSpPr>
            <a:cxnSpLocks noChangeShapeType="1"/>
            <a:stCxn id="44" idx="0"/>
            <a:endCxn id="78" idx="1"/>
          </p:cNvCxnSpPr>
          <p:nvPr/>
        </p:nvCxnSpPr>
        <p:spPr bwMode="auto">
          <a:xfrm rot="5400000" flipH="1" flipV="1">
            <a:off x="2255267" y="1790890"/>
            <a:ext cx="1520492" cy="3318743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83" name="AutoShape 36"/>
          <p:cNvCxnSpPr>
            <a:cxnSpLocks noChangeShapeType="1"/>
            <a:stCxn id="45" idx="0"/>
            <a:endCxn id="78" idx="1"/>
          </p:cNvCxnSpPr>
          <p:nvPr/>
        </p:nvCxnSpPr>
        <p:spPr bwMode="auto">
          <a:xfrm rot="5400000" flipH="1" flipV="1">
            <a:off x="2773322" y="2308944"/>
            <a:ext cx="1520492" cy="2282633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84" name="AutoShape 37"/>
          <p:cNvCxnSpPr>
            <a:cxnSpLocks noChangeShapeType="1"/>
            <a:stCxn id="42" idx="0"/>
            <a:endCxn id="78" idx="1"/>
          </p:cNvCxnSpPr>
          <p:nvPr/>
        </p:nvCxnSpPr>
        <p:spPr bwMode="auto">
          <a:xfrm rot="5400000" flipH="1" flipV="1">
            <a:off x="3256840" y="2792464"/>
            <a:ext cx="1520492" cy="1315595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85" name="AutoShape 38"/>
          <p:cNvCxnSpPr>
            <a:cxnSpLocks noChangeShapeType="1"/>
            <a:stCxn id="46" idx="0"/>
            <a:endCxn id="78" idx="1"/>
          </p:cNvCxnSpPr>
          <p:nvPr/>
        </p:nvCxnSpPr>
        <p:spPr bwMode="auto">
          <a:xfrm rot="5400000" flipH="1" flipV="1">
            <a:off x="3740359" y="3275981"/>
            <a:ext cx="1520492" cy="348559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pic>
        <p:nvPicPr>
          <p:cNvPr id="87" name="Picture 4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08958" y="5800111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89" name="AutoShape 41"/>
          <p:cNvCxnSpPr>
            <a:cxnSpLocks noChangeShapeType="1"/>
            <a:endCxn id="74" idx="0"/>
          </p:cNvCxnSpPr>
          <p:nvPr/>
        </p:nvCxnSpPr>
        <p:spPr bwMode="auto">
          <a:xfrm>
            <a:off x="2119144" y="1515088"/>
            <a:ext cx="8358091" cy="552862"/>
          </a:xfrm>
          <a:prstGeom prst="bentConnector2">
            <a:avLst/>
          </a:prstGeom>
          <a:noFill/>
          <a:ln w="76200">
            <a:solidFill>
              <a:schemeClr val="tx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90" name="AutoShape 42"/>
          <p:cNvCxnSpPr>
            <a:cxnSpLocks noChangeShapeType="1"/>
            <a:endCxn id="78" idx="3"/>
          </p:cNvCxnSpPr>
          <p:nvPr/>
        </p:nvCxnSpPr>
        <p:spPr bwMode="auto">
          <a:xfrm rot="10800000">
            <a:off x="6637798" y="2689664"/>
            <a:ext cx="3010526" cy="32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91" name="Freeform 43"/>
          <p:cNvSpPr>
            <a:spLocks noChangeArrowheads="1"/>
          </p:cNvSpPr>
          <p:nvPr/>
        </p:nvSpPr>
        <p:spPr bwMode="auto">
          <a:xfrm>
            <a:off x="7619168" y="2966467"/>
            <a:ext cx="2417591" cy="1174926"/>
          </a:xfrm>
          <a:custGeom>
            <a:avLst/>
            <a:gdLst/>
            <a:ahLst/>
            <a:cxnLst>
              <a:cxn ang="0">
                <a:pos x="0" y="2276"/>
              </a:cxn>
              <a:cxn ang="0">
                <a:pos x="2844" y="0"/>
              </a:cxn>
              <a:cxn ang="0">
                <a:pos x="1707" y="3328"/>
              </a:cxn>
              <a:cxn ang="0">
                <a:pos x="0" y="2276"/>
              </a:cxn>
            </a:cxnLst>
            <a:rect l="0" t="0" r="r" b="b"/>
            <a:pathLst>
              <a:path w="2845" h="3329">
                <a:moveTo>
                  <a:pt x="0" y="2276"/>
                </a:moveTo>
                <a:lnTo>
                  <a:pt x="2844" y="0"/>
                </a:lnTo>
                <a:lnTo>
                  <a:pt x="1707" y="3328"/>
                </a:lnTo>
                <a:lnTo>
                  <a:pt x="0" y="2276"/>
                </a:lnTo>
              </a:path>
            </a:pathLst>
          </a:custGeom>
          <a:solidFill>
            <a:srgbClr val="83CA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8024977" y="3173807"/>
            <a:ext cx="980695" cy="981252"/>
            <a:chOff x="6128" y="2893"/>
            <a:chExt cx="644" cy="644"/>
          </a:xfrm>
        </p:grpSpPr>
        <p:pic>
          <p:nvPicPr>
            <p:cNvPr id="93" name="Picture 4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128" y="2893"/>
              <a:ext cx="644" cy="6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4" name="Picture 4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436" y="3206"/>
              <a:ext cx="336" cy="3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72" name="Picture 2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0995" y="3242920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6" name="Szövegdoboz 95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Hatóságok közreműködése eljáráson kívül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41" name="Picture 1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44749" y="823877"/>
            <a:ext cx="1375105" cy="1375886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1"/>
          <p:cNvSpPr>
            <a:spLocks noChangeArrowheads="1"/>
          </p:cNvSpPr>
          <p:nvPr/>
        </p:nvSpPr>
        <p:spPr bwMode="auto">
          <a:xfrm>
            <a:off x="9579246" y="2067951"/>
            <a:ext cx="1795976" cy="1796995"/>
          </a:xfrm>
          <a:prstGeom prst="ellipse">
            <a:avLst/>
          </a:prstGeom>
          <a:solidFill>
            <a:srgbClr val="E6E6E6"/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2" name="Csoportba foglalás 74"/>
          <p:cNvGrpSpPr/>
          <p:nvPr/>
        </p:nvGrpSpPr>
        <p:grpSpPr>
          <a:xfrm>
            <a:off x="9786475" y="2275296"/>
            <a:ext cx="1375105" cy="1375886"/>
            <a:chOff x="10078072" y="2376241"/>
            <a:chExt cx="1433513" cy="1433513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78072" y="2376241"/>
              <a:ext cx="1433513" cy="1433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11422" y="2981079"/>
              <a:ext cx="560388" cy="228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cxnSp>
        <p:nvCxnSpPr>
          <p:cNvPr id="52" name="AutoShape 15"/>
          <p:cNvCxnSpPr>
            <a:cxnSpLocks noChangeShapeType="1"/>
            <a:endCxn id="93" idx="1"/>
          </p:cNvCxnSpPr>
          <p:nvPr/>
        </p:nvCxnSpPr>
        <p:spPr bwMode="auto">
          <a:xfrm rot="5400000" flipH="1" flipV="1">
            <a:off x="4417524" y="603052"/>
            <a:ext cx="546073" cy="6668836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59" name="AutoShape 22"/>
          <p:cNvCxnSpPr>
            <a:cxnSpLocks noChangeShapeType="1"/>
            <a:endCxn id="41" idx="1"/>
          </p:cNvCxnSpPr>
          <p:nvPr/>
        </p:nvCxnSpPr>
        <p:spPr bwMode="auto">
          <a:xfrm rot="16200000" flipV="1">
            <a:off x="-886840" y="3343410"/>
            <a:ext cx="4074571" cy="411392"/>
          </a:xfrm>
          <a:prstGeom prst="bentConnector4">
            <a:avLst>
              <a:gd name="adj1" fmla="val -20822"/>
              <a:gd name="adj2" fmla="val 215844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pic>
        <p:nvPicPr>
          <p:cNvPr id="71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4884" y="3312033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3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640" y="6010451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" name="Picture 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419" y="6494245"/>
            <a:ext cx="1276121" cy="9705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674885" y="2067998"/>
            <a:ext cx="1962912" cy="1243327"/>
            <a:chOff x="3225" y="1870"/>
            <a:chExt cx="1289" cy="816"/>
          </a:xfrm>
        </p:grpSpPr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3225" y="1870"/>
              <a:ext cx="1289" cy="816"/>
            </a:xfrm>
            <a:prstGeom prst="rect">
              <a:avLst/>
            </a:prstGeom>
            <a:solidFill>
              <a:schemeClr val="bg1"/>
            </a:solidFill>
            <a:ln w="10800">
              <a:solidFill>
                <a:srgbClr val="008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dirty="0">
                <a:solidFill>
                  <a:srgbClr val="FFC000"/>
                </a:solidFill>
              </a:endParaRPr>
            </a:p>
          </p:txBody>
        </p:sp>
        <p:sp>
          <p:nvSpPr>
            <p:cNvPr id="81" name="Text Box 34"/>
            <p:cNvSpPr txBox="1">
              <a:spLocks noChangeArrowheads="1"/>
            </p:cNvSpPr>
            <p:nvPr/>
          </p:nvSpPr>
          <p:spPr bwMode="auto">
            <a:xfrm>
              <a:off x="3225" y="1915"/>
              <a:ext cx="1289" cy="729"/>
            </a:xfrm>
            <a:prstGeom prst="rect">
              <a:avLst/>
            </a:prstGeom>
            <a:noFill/>
            <a:ln w="36000">
              <a:noFill/>
              <a:round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 algn="ctr">
                <a:lnSpc>
                  <a:spcPct val="107000"/>
                </a:lnSpc>
                <a:tabLst>
                  <a:tab pos="694510" algn="l"/>
                  <a:tab pos="1389019" algn="l"/>
                </a:tabLst>
              </a:pPr>
              <a:r>
                <a:rPr lang="hu-HU" sz="1500" i="1" dirty="0" smtClean="0">
                  <a:solidFill>
                    <a:srgbClr val="FFC000"/>
                  </a:solidFill>
                  <a:latin typeface="Trebuchet MS" pitchFamily="34" charset="0"/>
                </a:rPr>
                <a:t>Ügyfél általi megkeresés</a:t>
              </a:r>
            </a:p>
            <a:p>
              <a:pPr algn="ctr">
                <a:lnSpc>
                  <a:spcPct val="107000"/>
                </a:lnSpc>
                <a:tabLst>
                  <a:tab pos="694510" algn="l"/>
                  <a:tab pos="1389019" algn="l"/>
                </a:tabLst>
              </a:pPr>
              <a:r>
                <a:rPr lang="hu-HU" sz="1500" i="1" dirty="0" smtClean="0">
                  <a:solidFill>
                    <a:srgbClr val="FFC000"/>
                  </a:solidFill>
                  <a:latin typeface="Trebuchet MS" pitchFamily="34" charset="0"/>
                </a:rPr>
                <a:t>és</a:t>
              </a:r>
            </a:p>
            <a:p>
              <a:pPr algn="ctr">
                <a:lnSpc>
                  <a:spcPct val="107000"/>
                </a:lnSpc>
                <a:tabLst>
                  <a:tab pos="694510" algn="l"/>
                  <a:tab pos="1389019" algn="l"/>
                </a:tabLst>
              </a:pPr>
              <a:r>
                <a:rPr lang="hu-HU" sz="1500" i="1" dirty="0" smtClean="0">
                  <a:solidFill>
                    <a:srgbClr val="FFC000"/>
                  </a:solidFill>
                  <a:latin typeface="Trebuchet MS" pitchFamily="34" charset="0"/>
                </a:rPr>
                <a:t>tájékoztatás</a:t>
              </a:r>
              <a:endParaRPr lang="hu-HU" sz="1500" i="1" dirty="0">
                <a:solidFill>
                  <a:srgbClr val="FFC000"/>
                </a:solidFill>
                <a:latin typeface="Trebuchet MS" pitchFamily="34" charset="0"/>
              </a:endParaRPr>
            </a:p>
          </p:txBody>
        </p:sp>
      </p:grpSp>
      <p:cxnSp>
        <p:nvCxnSpPr>
          <p:cNvPr id="82" name="AutoShape 35"/>
          <p:cNvCxnSpPr>
            <a:cxnSpLocks noChangeShapeType="1"/>
            <a:endCxn id="41" idx="2"/>
          </p:cNvCxnSpPr>
          <p:nvPr/>
        </p:nvCxnSpPr>
        <p:spPr bwMode="auto">
          <a:xfrm rot="5400000" flipH="1" flipV="1">
            <a:off x="488849" y="3067055"/>
            <a:ext cx="2010745" cy="276162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89" name="AutoShape 41"/>
          <p:cNvCxnSpPr>
            <a:cxnSpLocks noChangeShapeType="1"/>
            <a:endCxn id="74" idx="0"/>
          </p:cNvCxnSpPr>
          <p:nvPr/>
        </p:nvCxnSpPr>
        <p:spPr bwMode="auto">
          <a:xfrm>
            <a:off x="2119144" y="1515088"/>
            <a:ext cx="8358091" cy="552862"/>
          </a:xfrm>
          <a:prstGeom prst="bentConnector2">
            <a:avLst/>
          </a:prstGeom>
          <a:noFill/>
          <a:ln w="76200">
            <a:solidFill>
              <a:schemeClr val="tx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90" name="AutoShape 42"/>
          <p:cNvCxnSpPr>
            <a:cxnSpLocks noChangeShapeType="1"/>
          </p:cNvCxnSpPr>
          <p:nvPr/>
        </p:nvCxnSpPr>
        <p:spPr bwMode="auto">
          <a:xfrm rot="10800000">
            <a:off x="2395344" y="1722374"/>
            <a:ext cx="7252980" cy="967615"/>
          </a:xfrm>
          <a:prstGeom prst="bentConnector3">
            <a:avLst>
              <a:gd name="adj1" fmla="val 4808"/>
            </a:avLst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91" name="Freeform 43"/>
          <p:cNvSpPr>
            <a:spLocks noChangeArrowheads="1"/>
          </p:cNvSpPr>
          <p:nvPr/>
        </p:nvSpPr>
        <p:spPr bwMode="auto">
          <a:xfrm>
            <a:off x="7619168" y="2966467"/>
            <a:ext cx="2417591" cy="1174926"/>
          </a:xfrm>
          <a:custGeom>
            <a:avLst/>
            <a:gdLst/>
            <a:ahLst/>
            <a:cxnLst>
              <a:cxn ang="0">
                <a:pos x="0" y="2276"/>
              </a:cxn>
              <a:cxn ang="0">
                <a:pos x="2844" y="0"/>
              </a:cxn>
              <a:cxn ang="0">
                <a:pos x="1707" y="3328"/>
              </a:cxn>
              <a:cxn ang="0">
                <a:pos x="0" y="2276"/>
              </a:cxn>
            </a:cxnLst>
            <a:rect l="0" t="0" r="r" b="b"/>
            <a:pathLst>
              <a:path w="2845" h="3329">
                <a:moveTo>
                  <a:pt x="0" y="2276"/>
                </a:moveTo>
                <a:lnTo>
                  <a:pt x="2844" y="0"/>
                </a:lnTo>
                <a:lnTo>
                  <a:pt x="1707" y="3328"/>
                </a:lnTo>
                <a:lnTo>
                  <a:pt x="0" y="2276"/>
                </a:lnTo>
              </a:path>
            </a:pathLst>
          </a:custGeom>
          <a:solidFill>
            <a:srgbClr val="83CA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8024977" y="3173807"/>
            <a:ext cx="980695" cy="981252"/>
            <a:chOff x="6128" y="2893"/>
            <a:chExt cx="644" cy="644"/>
          </a:xfrm>
        </p:grpSpPr>
        <p:pic>
          <p:nvPicPr>
            <p:cNvPr id="93" name="Picture 4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28" y="2893"/>
              <a:ext cx="644" cy="6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4" name="Picture 4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36" y="3206"/>
              <a:ext cx="336" cy="3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72" name="Picture 2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0995" y="3242920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6" name="Szövegdoboz 95"/>
          <p:cNvSpPr txBox="1"/>
          <p:nvPr/>
        </p:nvSpPr>
        <p:spPr>
          <a:xfrm>
            <a:off x="0" y="0"/>
            <a:ext cx="11698288" cy="5502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Szerv közreműködése – </a:t>
            </a:r>
            <a:r>
              <a:rPr lang="hu-HU" sz="2900" b="1" dirty="0" err="1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ÉTDR-ben</a:t>
            </a:r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 nem regisztrált esetén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41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44749" y="823877"/>
            <a:ext cx="1375105" cy="1375886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43" name="Picture 2" descr="F:\e-epitesugy_ekop\prezentacio\kepek\user\user_Dress_IT_assassin_avata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9369" y="4141406"/>
            <a:ext cx="1559367" cy="156025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6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(szak-) Hatóság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(előzetes) megkeresése</a:t>
            </a:r>
            <a:endParaRPr sz="35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408944" y="73662"/>
            <a:ext cx="6827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latin typeface="Trebuchet MS" pitchFamily="34" charset="0"/>
              </a:rPr>
              <a:t>Felhasználói kézikönyv (ÜF): 7.3.1</a:t>
            </a:r>
            <a:endParaRPr lang="hu-HU" sz="16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előzetes szakhatósági állásfoglalás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688844" y="1353280"/>
            <a:ext cx="756105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"/>
          <p:cNvSpPr>
            <a:spLocks noChangeArrowheads="1"/>
          </p:cNvSpPr>
          <p:nvPr/>
        </p:nvSpPr>
        <p:spPr bwMode="auto">
          <a:xfrm>
            <a:off x="9579246" y="2067951"/>
            <a:ext cx="1795976" cy="1796995"/>
          </a:xfrm>
          <a:prstGeom prst="ellipse">
            <a:avLst/>
          </a:prstGeom>
          <a:solidFill>
            <a:srgbClr val="E6E6E6"/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2" name="Csoportba foglalás 4"/>
          <p:cNvGrpSpPr/>
          <p:nvPr/>
        </p:nvGrpSpPr>
        <p:grpSpPr>
          <a:xfrm>
            <a:off x="9786475" y="2275296"/>
            <a:ext cx="1375105" cy="1375886"/>
            <a:chOff x="10078072" y="2376241"/>
            <a:chExt cx="1433513" cy="143351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78072" y="2376241"/>
              <a:ext cx="1433513" cy="1433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11422" y="2981079"/>
              <a:ext cx="560388" cy="228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065" y="2275296"/>
            <a:ext cx="1375105" cy="1375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előzetes szakhatósági állásfoglalás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előzetes szakhatósági állásfoglalás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előzetes szakhatósági állásfoglalás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előzetes szakhatósági állásfoglalás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előzetes szakhatósági állásfoglalás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424609" y="401765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előzetes szakhatósági állásfoglalás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"/>
          <p:cNvSpPr>
            <a:spLocks noChangeArrowheads="1"/>
          </p:cNvSpPr>
          <p:nvPr/>
        </p:nvSpPr>
        <p:spPr bwMode="auto">
          <a:xfrm>
            <a:off x="9579246" y="2067951"/>
            <a:ext cx="1795976" cy="1796995"/>
          </a:xfrm>
          <a:prstGeom prst="ellipse">
            <a:avLst/>
          </a:prstGeom>
          <a:solidFill>
            <a:srgbClr val="E6E6E6"/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41" name="Csoportba foglalás 40"/>
          <p:cNvGrpSpPr/>
          <p:nvPr/>
        </p:nvGrpSpPr>
        <p:grpSpPr>
          <a:xfrm>
            <a:off x="9786475" y="2275296"/>
            <a:ext cx="1375105" cy="1375886"/>
            <a:chOff x="10078072" y="2376241"/>
            <a:chExt cx="1433513" cy="143351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78072" y="2376241"/>
              <a:ext cx="1433513" cy="1433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11422" y="2981079"/>
              <a:ext cx="560388" cy="228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0441" y="3216205"/>
            <a:ext cx="5010071" cy="3758924"/>
          </a:xfrm>
          <a:prstGeom prst="rect">
            <a:avLst/>
          </a:prstGeom>
          <a:noFill/>
          <a:ln w="57150">
            <a:solidFill>
              <a:srgbClr val="0084D1"/>
            </a:solidFill>
            <a:round/>
            <a:headEnd/>
            <a:tailEnd/>
          </a:ln>
          <a:effectLst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467624" y="2344411"/>
            <a:ext cx="2072280" cy="1244074"/>
          </a:xfrm>
          <a:prstGeom prst="rect">
            <a:avLst/>
          </a:prstGeom>
          <a:solidFill>
            <a:srgbClr val="FFFFFF"/>
          </a:solidFill>
          <a:ln w="57150">
            <a:solidFill>
              <a:srgbClr val="0084D1"/>
            </a:solidFill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5376" y="2413526"/>
            <a:ext cx="1865452" cy="11016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67" name="Csoportba foglalás 66"/>
          <p:cNvGrpSpPr/>
          <p:nvPr/>
        </p:nvGrpSpPr>
        <p:grpSpPr>
          <a:xfrm>
            <a:off x="2395344" y="892992"/>
            <a:ext cx="2072280" cy="1244074"/>
            <a:chOff x="2497087" y="930394"/>
            <a:chExt cx="2160300" cy="1296180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2497087" y="930394"/>
              <a:ext cx="2160300" cy="129618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8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65935" y="1178044"/>
              <a:ext cx="1811338" cy="673100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</p:pic>
      </p:grp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219" y="2275335"/>
            <a:ext cx="1375105" cy="1375886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grpSp>
        <p:nvGrpSpPr>
          <p:cNvPr id="68" name="Csoportba foglalás 67"/>
          <p:cNvGrpSpPr/>
          <p:nvPr/>
        </p:nvGrpSpPr>
        <p:grpSpPr>
          <a:xfrm>
            <a:off x="6539903" y="892992"/>
            <a:ext cx="2072280" cy="1244074"/>
            <a:chOff x="6817687" y="930394"/>
            <a:chExt cx="2160300" cy="1296180"/>
          </a:xfrm>
        </p:grpSpPr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817687" y="930394"/>
              <a:ext cx="2160300" cy="129618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8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87600" y="1127244"/>
              <a:ext cx="944562" cy="10334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cxnSp>
        <p:nvCxnSpPr>
          <p:cNvPr id="19" name="AutoShape 17"/>
          <p:cNvCxnSpPr>
            <a:cxnSpLocks noChangeShapeType="1"/>
            <a:stCxn id="13" idx="3"/>
            <a:endCxn id="8" idx="0"/>
          </p:cNvCxnSpPr>
          <p:nvPr/>
        </p:nvCxnSpPr>
        <p:spPr bwMode="auto">
          <a:xfrm>
            <a:off x="4467624" y="1515029"/>
            <a:ext cx="1036140" cy="829382"/>
          </a:xfrm>
          <a:prstGeom prst="curvedConnector2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0" name="AutoShape 18"/>
          <p:cNvCxnSpPr>
            <a:cxnSpLocks noChangeShapeType="1"/>
            <a:stCxn id="17" idx="1"/>
            <a:endCxn id="8" idx="0"/>
          </p:cNvCxnSpPr>
          <p:nvPr/>
        </p:nvCxnSpPr>
        <p:spPr bwMode="auto">
          <a:xfrm rot="10800000" flipV="1">
            <a:off x="5503763" y="1515029"/>
            <a:ext cx="1036140" cy="829382"/>
          </a:xfrm>
          <a:prstGeom prst="curvedConnector2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3" name="Egyenes összekötő nyíllal 32"/>
          <p:cNvCxnSpPr>
            <a:stCxn id="15" idx="3"/>
            <a:endCxn id="8" idx="1"/>
          </p:cNvCxnSpPr>
          <p:nvPr/>
        </p:nvCxnSpPr>
        <p:spPr>
          <a:xfrm>
            <a:off x="1698324" y="2963278"/>
            <a:ext cx="2769300" cy="3170"/>
          </a:xfrm>
          <a:prstGeom prst="straightConnector1">
            <a:avLst/>
          </a:prstGeom>
          <a:ln w="762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95345" y="2482642"/>
            <a:ext cx="884757" cy="967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42" name="Egyenes összekötő nyíllal 41"/>
          <p:cNvCxnSpPr>
            <a:stCxn id="8" idx="3"/>
            <a:endCxn id="4" idx="2"/>
          </p:cNvCxnSpPr>
          <p:nvPr/>
        </p:nvCxnSpPr>
        <p:spPr>
          <a:xfrm>
            <a:off x="6539904" y="2966448"/>
            <a:ext cx="3039343" cy="0"/>
          </a:xfrm>
          <a:prstGeom prst="straightConnector1">
            <a:avLst/>
          </a:prstGeom>
          <a:ln w="762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Szövegdoboz 68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Online benyújtás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9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305624" y="567388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5849144" y="4953780"/>
            <a:ext cx="1105185" cy="27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szükséges dokumentumok csatolása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szükséges dokumentumok csatolása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előzetes szakhatósági állásfoglalás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"/>
          <p:cNvSpPr>
            <a:spLocks noChangeArrowheads="1"/>
          </p:cNvSpPr>
          <p:nvPr/>
        </p:nvSpPr>
        <p:spPr bwMode="auto">
          <a:xfrm>
            <a:off x="9579246" y="2067951"/>
            <a:ext cx="1795976" cy="1796995"/>
          </a:xfrm>
          <a:prstGeom prst="ellipse">
            <a:avLst/>
          </a:prstGeom>
          <a:solidFill>
            <a:srgbClr val="E6E6E6"/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9786475" y="2275296"/>
            <a:ext cx="1375105" cy="1375886"/>
            <a:chOff x="10078072" y="2376241"/>
            <a:chExt cx="1433513" cy="1433513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78072" y="2376241"/>
              <a:ext cx="1433513" cy="1433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11422" y="2981079"/>
              <a:ext cx="560388" cy="228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92141" y="2344411"/>
            <a:ext cx="5457003" cy="124407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0800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776864" y="2344411"/>
            <a:ext cx="2072280" cy="1244074"/>
          </a:xfrm>
          <a:prstGeom prst="rect">
            <a:avLst/>
          </a:prstGeom>
          <a:solidFill>
            <a:srgbClr val="FFFFFF"/>
          </a:solidFill>
          <a:ln w="57150">
            <a:solidFill>
              <a:srgbClr val="0084D1"/>
            </a:solidFill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1648" y="2482642"/>
            <a:ext cx="884758" cy="967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065" y="2275296"/>
            <a:ext cx="1375105" cy="1375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9114" y="2502399"/>
            <a:ext cx="519281" cy="740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9735" y="2606010"/>
            <a:ext cx="519280" cy="4936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832939" y="3294414"/>
            <a:ext cx="1964435" cy="2940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Ctr="1"/>
          <a:lstStyle/>
          <a:p>
            <a:pPr>
              <a:lnSpc>
                <a:spcPct val="107000"/>
              </a:lnSpc>
              <a:tabLst>
                <a:tab pos="694510" algn="l"/>
                <a:tab pos="1389019" algn="l"/>
              </a:tabLst>
            </a:pPr>
            <a:r>
              <a:rPr lang="hu-HU" sz="1200" dirty="0">
                <a:solidFill>
                  <a:srgbClr val="000000"/>
                </a:solidFill>
                <a:latin typeface="Trebuchet MS" pitchFamily="34" charset="0"/>
              </a:rPr>
              <a:t>ÁNYK - </a:t>
            </a:r>
            <a:r>
              <a:rPr lang="hu-HU" sz="1200" dirty="0" err="1">
                <a:solidFill>
                  <a:srgbClr val="000000"/>
                </a:solidFill>
                <a:latin typeface="Trebuchet MS" pitchFamily="34" charset="0"/>
              </a:rPr>
              <a:t>Abevjava</a:t>
            </a:r>
            <a:endParaRPr lang="hu-HU" sz="12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539903" y="2344412"/>
            <a:ext cx="2072280" cy="1244074"/>
          </a:xfrm>
          <a:prstGeom prst="rect">
            <a:avLst/>
          </a:prstGeom>
          <a:solidFill>
            <a:srgbClr val="FFFFFF"/>
          </a:solidFill>
          <a:ln w="57150">
            <a:solidFill>
              <a:srgbClr val="0084D1"/>
            </a:solidFill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8926" y="2620872"/>
            <a:ext cx="1914182" cy="7008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5" name="AutoShape 14"/>
          <p:cNvCxnSpPr>
            <a:cxnSpLocks noChangeShapeType="1"/>
            <a:stCxn id="7" idx="3"/>
            <a:endCxn id="13" idx="1"/>
          </p:cNvCxnSpPr>
          <p:nvPr/>
        </p:nvCxnSpPr>
        <p:spPr bwMode="auto">
          <a:xfrm>
            <a:off x="5849143" y="2966448"/>
            <a:ext cx="690760" cy="1"/>
          </a:xfrm>
          <a:prstGeom prst="bentConnector3">
            <a:avLst>
              <a:gd name="adj1" fmla="val 50000"/>
            </a:avLst>
          </a:prstGeom>
          <a:noFill/>
          <a:ln w="720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" name="AutoShape 15"/>
          <p:cNvCxnSpPr>
            <a:cxnSpLocks noChangeShapeType="1"/>
            <a:stCxn id="13" idx="3"/>
            <a:endCxn id="21" idx="2"/>
          </p:cNvCxnSpPr>
          <p:nvPr/>
        </p:nvCxnSpPr>
        <p:spPr bwMode="auto">
          <a:xfrm flipV="1">
            <a:off x="8612183" y="2966448"/>
            <a:ext cx="967064" cy="1"/>
          </a:xfrm>
          <a:prstGeom prst="bentConnector3">
            <a:avLst>
              <a:gd name="adj1" fmla="val 50000"/>
            </a:avLst>
          </a:prstGeom>
          <a:noFill/>
          <a:ln w="720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13004" y="1929720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3" name="Szövegdoboz 42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Offline benyújtás</a:t>
            </a:r>
            <a:endParaRPr lang="hu-HU" sz="29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4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szükséges dokumentumok csatolása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szükséges dokumentumok csatolása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összeállítása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928679" y="567388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beküldése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beküldése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10000689" y="6480474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beküldése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5104009" y="2807964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4" y="1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beküldése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000689" y="3585590"/>
            <a:ext cx="1105185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megkeresés beküldése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(szak-) Hatóság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(előzetes) megkeresése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3800" b="1" dirty="0" smtClean="0">
                <a:solidFill>
                  <a:srgbClr val="002060"/>
                </a:solidFill>
                <a:latin typeface="Trebuchet MS" pitchFamily="34" charset="0"/>
              </a:rPr>
              <a:t>Hatósági oldalon</a:t>
            </a:r>
            <a:endParaRPr sz="3800" dirty="0">
              <a:solidFill>
                <a:srgbClr val="00206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advTm="0">
    <p:cover dir="d"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(szak-) Hatóság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(előzetes) megkeresése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38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Hatósági oldalon</a:t>
            </a:r>
            <a:endParaRPr sz="3800" dirty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"/>
          <p:cNvSpPr>
            <a:spLocks noChangeArrowheads="1"/>
          </p:cNvSpPr>
          <p:nvPr/>
        </p:nvSpPr>
        <p:spPr bwMode="auto">
          <a:xfrm>
            <a:off x="9579246" y="2067951"/>
            <a:ext cx="1795976" cy="1796995"/>
          </a:xfrm>
          <a:prstGeom prst="ellipse">
            <a:avLst/>
          </a:prstGeom>
          <a:solidFill>
            <a:srgbClr val="E6E6E6"/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2" name="Csoportba foglalás 21"/>
          <p:cNvGrpSpPr/>
          <p:nvPr/>
        </p:nvGrpSpPr>
        <p:grpSpPr>
          <a:xfrm>
            <a:off x="9786475" y="2275296"/>
            <a:ext cx="1375105" cy="1375886"/>
            <a:chOff x="10078072" y="2376241"/>
            <a:chExt cx="1433513" cy="1433513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78072" y="2376241"/>
              <a:ext cx="1433513" cy="1433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11422" y="2981079"/>
              <a:ext cx="560388" cy="228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43" name="Szövegdoboz 42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Személyes benyújtás</a:t>
            </a:r>
            <a:endParaRPr lang="hu-HU" sz="29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776864" y="2137066"/>
            <a:ext cx="5526079" cy="4699833"/>
          </a:xfrm>
          <a:prstGeom prst="rect">
            <a:avLst/>
          </a:prstGeom>
          <a:solidFill>
            <a:srgbClr val="FFFFFF"/>
          </a:solidFill>
          <a:ln w="18000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3984092" y="2344412"/>
            <a:ext cx="2072280" cy="1248445"/>
          </a:xfrm>
          <a:prstGeom prst="rect">
            <a:avLst/>
          </a:prstGeom>
          <a:solidFill>
            <a:srgbClr val="FFFFFF"/>
          </a:solidFill>
          <a:ln w="57150">
            <a:solidFill>
              <a:srgbClr val="0084D1"/>
            </a:solidFill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320" y="2206182"/>
            <a:ext cx="1662917" cy="12052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30" name="AutoShape 9"/>
          <p:cNvCxnSpPr>
            <a:cxnSpLocks noChangeShapeType="1"/>
            <a:stCxn id="45" idx="3"/>
            <a:endCxn id="27" idx="1"/>
          </p:cNvCxnSpPr>
          <p:nvPr/>
        </p:nvCxnSpPr>
        <p:spPr bwMode="auto">
          <a:xfrm>
            <a:off x="1698170" y="2963240"/>
            <a:ext cx="2285922" cy="5395"/>
          </a:xfrm>
          <a:prstGeom prst="bentConnector3">
            <a:avLst>
              <a:gd name="adj1" fmla="val 50000"/>
            </a:avLst>
          </a:prstGeom>
          <a:noFill/>
          <a:ln w="720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2736" y="2482642"/>
            <a:ext cx="974604" cy="975157"/>
          </a:xfrm>
          <a:prstGeom prst="rect">
            <a:avLst/>
          </a:prstGeom>
          <a:noFill/>
          <a:ln w="6350">
            <a:noFill/>
            <a:round/>
            <a:headEnd/>
            <a:tailEnd/>
          </a:ln>
          <a:effectLst/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0725" y="2482642"/>
            <a:ext cx="982217" cy="98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28652" y="5454595"/>
            <a:ext cx="982217" cy="982775"/>
          </a:xfrm>
          <a:prstGeom prst="rect">
            <a:avLst/>
          </a:prstGeom>
          <a:noFill/>
          <a:ln w="6350">
            <a:noFill/>
            <a:round/>
            <a:headEnd/>
            <a:tailEnd/>
          </a:ln>
          <a:effectLst/>
        </p:spPr>
      </p:pic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1587" y="5454595"/>
            <a:ext cx="974604" cy="975157"/>
          </a:xfrm>
          <a:prstGeom prst="rect">
            <a:avLst/>
          </a:prstGeom>
          <a:noFill/>
          <a:ln w="6350">
            <a:noFill/>
            <a:round/>
            <a:headEnd/>
            <a:tailEnd/>
          </a:ln>
          <a:effectLst/>
        </p:spPr>
      </p:pic>
      <p:cxnSp>
        <p:nvCxnSpPr>
          <p:cNvPr id="35" name="AutoShape 14"/>
          <p:cNvCxnSpPr>
            <a:cxnSpLocks noChangeShapeType="1"/>
            <a:stCxn id="27" idx="3"/>
            <a:endCxn id="34" idx="0"/>
          </p:cNvCxnSpPr>
          <p:nvPr/>
        </p:nvCxnSpPr>
        <p:spPr bwMode="auto">
          <a:xfrm>
            <a:off x="6056371" y="2968634"/>
            <a:ext cx="1592518" cy="2485961"/>
          </a:xfrm>
          <a:prstGeom prst="bentConnector2">
            <a:avLst/>
          </a:prstGeom>
          <a:noFill/>
          <a:ln w="720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36" name="AutoShape 15"/>
          <p:cNvCxnSpPr>
            <a:cxnSpLocks noChangeShapeType="1"/>
            <a:stCxn id="33" idx="2"/>
            <a:endCxn id="21" idx="4"/>
          </p:cNvCxnSpPr>
          <p:nvPr/>
        </p:nvCxnSpPr>
        <p:spPr bwMode="auto">
          <a:xfrm rot="5400000" flipH="1" flipV="1">
            <a:off x="8262285" y="4222421"/>
            <a:ext cx="2572424" cy="1857474"/>
          </a:xfrm>
          <a:prstGeom prst="bentConnector3">
            <a:avLst>
              <a:gd name="adj1" fmla="val -8529"/>
            </a:avLst>
          </a:prstGeom>
          <a:noFill/>
          <a:ln w="720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38" name="AutoShape 17"/>
          <p:cNvCxnSpPr>
            <a:cxnSpLocks noChangeShapeType="1"/>
            <a:stCxn id="27" idx="3"/>
            <a:endCxn id="33" idx="0"/>
          </p:cNvCxnSpPr>
          <p:nvPr/>
        </p:nvCxnSpPr>
        <p:spPr bwMode="auto">
          <a:xfrm>
            <a:off x="6056372" y="2968634"/>
            <a:ext cx="2563389" cy="2485961"/>
          </a:xfrm>
          <a:prstGeom prst="bentConnector2">
            <a:avLst/>
          </a:prstGeom>
          <a:noFill/>
          <a:ln w="720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39" name="AutoShape 18"/>
          <p:cNvCxnSpPr>
            <a:cxnSpLocks noChangeShapeType="1"/>
            <a:stCxn id="34" idx="2"/>
            <a:endCxn id="21" idx="4"/>
          </p:cNvCxnSpPr>
          <p:nvPr/>
        </p:nvCxnSpPr>
        <p:spPr bwMode="auto">
          <a:xfrm rot="5400000" flipH="1" flipV="1">
            <a:off x="7780659" y="3733176"/>
            <a:ext cx="2564806" cy="2828345"/>
          </a:xfrm>
          <a:prstGeom prst="bentConnector3">
            <a:avLst>
              <a:gd name="adj1" fmla="val -8555"/>
            </a:avLst>
          </a:prstGeom>
          <a:noFill/>
          <a:ln w="720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pic>
        <p:nvPicPr>
          <p:cNvPr id="40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1169" y="2475098"/>
            <a:ext cx="974604" cy="975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4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3017" y="3237739"/>
            <a:ext cx="1203026" cy="6963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065" y="2275296"/>
            <a:ext cx="1375105" cy="1375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72459" y="5385481"/>
            <a:ext cx="988308" cy="9888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29" name="Görbe összekötő 28"/>
          <p:cNvCxnSpPr>
            <a:stCxn id="44" idx="2"/>
            <a:endCxn id="45" idx="2"/>
          </p:cNvCxnSpPr>
          <p:nvPr/>
        </p:nvCxnSpPr>
        <p:spPr>
          <a:xfrm rot="5400000" flipH="1">
            <a:off x="3851135" y="810666"/>
            <a:ext cx="282879" cy="5963913"/>
          </a:xfrm>
          <a:prstGeom prst="curvedConnector3">
            <a:avLst>
              <a:gd name="adj1" fmla="val -521546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6" grpId="0" animBg="1"/>
      <p:bldP spid="27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Átvétel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Érkeztetés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Iktatás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FFC000"/>
                </a:solidFill>
                <a:latin typeface="Trebuchet MS" pitchFamily="34" charset="0"/>
              </a:rPr>
              <a:t>Átvétel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rgbClr val="FFC000"/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FFC000"/>
                </a:solidFill>
                <a:latin typeface="Trebuchet MS" pitchFamily="34" charset="0"/>
              </a:rPr>
              <a:t>Érkeztetés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rgbClr val="FFC000"/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FFC000"/>
                </a:solidFill>
                <a:latin typeface="Trebuchet MS" pitchFamily="34" charset="0"/>
              </a:rPr>
              <a:t>Iktatás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églalap 52"/>
          <p:cNvSpPr/>
          <p:nvPr/>
        </p:nvSpPr>
        <p:spPr>
          <a:xfrm>
            <a:off x="323065" y="4478658"/>
            <a:ext cx="11056925" cy="27074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43" name="Téglalap 42"/>
          <p:cNvSpPr/>
          <p:nvPr/>
        </p:nvSpPr>
        <p:spPr>
          <a:xfrm>
            <a:off x="323065" y="1022898"/>
            <a:ext cx="5249775" cy="48380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42" name="Téglalap 41"/>
          <p:cNvSpPr/>
          <p:nvPr/>
        </p:nvSpPr>
        <p:spPr>
          <a:xfrm>
            <a:off x="9993702" y="1714050"/>
            <a:ext cx="1381520" cy="276460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41" name="Téglalap 40"/>
          <p:cNvSpPr/>
          <p:nvPr/>
        </p:nvSpPr>
        <p:spPr>
          <a:xfrm>
            <a:off x="8059575" y="1714050"/>
            <a:ext cx="1381520" cy="276460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40" name="Téglalap 39"/>
          <p:cNvSpPr/>
          <p:nvPr/>
        </p:nvSpPr>
        <p:spPr>
          <a:xfrm>
            <a:off x="6125447" y="1714050"/>
            <a:ext cx="1381520" cy="276460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39" name="Téglalap 38"/>
          <p:cNvSpPr/>
          <p:nvPr/>
        </p:nvSpPr>
        <p:spPr>
          <a:xfrm>
            <a:off x="4191320" y="1714050"/>
            <a:ext cx="1381520" cy="276460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38" name="Téglalap 37"/>
          <p:cNvSpPr/>
          <p:nvPr/>
        </p:nvSpPr>
        <p:spPr>
          <a:xfrm>
            <a:off x="2257192" y="1714050"/>
            <a:ext cx="1381520" cy="276460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37" name="Téglalap 36"/>
          <p:cNvSpPr/>
          <p:nvPr/>
        </p:nvSpPr>
        <p:spPr>
          <a:xfrm>
            <a:off x="323065" y="1714050"/>
            <a:ext cx="1381520" cy="276460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323065" y="3096354"/>
            <a:ext cx="1381520" cy="324944"/>
          </a:xfrm>
          <a:prstGeom prst="rect">
            <a:avLst/>
          </a:prstGeom>
          <a:noFill/>
          <a:ln>
            <a:noFill/>
          </a:ln>
        </p:spPr>
        <p:txBody>
          <a:bodyPr wrap="square" lIns="87728" tIns="43864" rIns="87728" bIns="43864" rtlCol="0">
            <a:spAutoFit/>
          </a:bodyPr>
          <a:lstStyle/>
          <a:p>
            <a:pPr algn="ctr"/>
            <a:r>
              <a:rPr lang="hu-HU" sz="1500" dirty="0" smtClean="0">
                <a:solidFill>
                  <a:srgbClr val="FFC000"/>
                </a:solidFill>
                <a:latin typeface="Trebuchet MS" pitchFamily="34" charset="0"/>
              </a:rPr>
              <a:t>Iktató</a:t>
            </a:r>
            <a:endParaRPr lang="hu-HU" sz="1500" dirty="0">
              <a:solidFill>
                <a:srgbClr val="FFC000"/>
              </a:solidFill>
              <a:latin typeface="Trebuchet MS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257192" y="3096354"/>
            <a:ext cx="1381520" cy="324944"/>
          </a:xfrm>
          <a:prstGeom prst="rect">
            <a:avLst/>
          </a:prstGeom>
          <a:noFill/>
        </p:spPr>
        <p:txBody>
          <a:bodyPr wrap="square" lIns="87728" tIns="43864" rIns="87728" bIns="43864" rtlCol="0">
            <a:spAutoFit/>
          </a:bodyPr>
          <a:lstStyle/>
          <a:p>
            <a:pPr algn="ctr"/>
            <a:r>
              <a:rPr lang="hu-HU" sz="1500" dirty="0" smtClean="0">
                <a:solidFill>
                  <a:srgbClr val="FFC000"/>
                </a:solidFill>
                <a:latin typeface="Trebuchet MS" pitchFamily="34" charset="0"/>
              </a:rPr>
              <a:t>Szignáló</a:t>
            </a:r>
            <a:endParaRPr lang="hu-HU" sz="1500" dirty="0">
              <a:solidFill>
                <a:srgbClr val="FFC000"/>
              </a:solidFill>
              <a:latin typeface="Trebuchet MS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191320" y="3096354"/>
            <a:ext cx="1381520" cy="324944"/>
          </a:xfrm>
          <a:prstGeom prst="rect">
            <a:avLst/>
          </a:prstGeom>
          <a:noFill/>
        </p:spPr>
        <p:txBody>
          <a:bodyPr wrap="square" lIns="87728" tIns="43864" rIns="87728" bIns="43864" rtlCol="0">
            <a:spAutoFit/>
          </a:bodyPr>
          <a:lstStyle/>
          <a:p>
            <a:pPr algn="ctr"/>
            <a:r>
              <a:rPr lang="hu-HU" sz="1500" dirty="0" smtClean="0">
                <a:solidFill>
                  <a:srgbClr val="FFC000"/>
                </a:solidFill>
                <a:latin typeface="Trebuchet MS" pitchFamily="34" charset="0"/>
              </a:rPr>
              <a:t>Ügyintéző</a:t>
            </a:r>
            <a:endParaRPr lang="hu-HU" sz="1500" dirty="0">
              <a:solidFill>
                <a:srgbClr val="FFC000"/>
              </a:solidFill>
              <a:latin typeface="Trebuchet MS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125447" y="3096354"/>
            <a:ext cx="1381520" cy="324944"/>
          </a:xfrm>
          <a:prstGeom prst="rect">
            <a:avLst/>
          </a:prstGeom>
          <a:noFill/>
        </p:spPr>
        <p:txBody>
          <a:bodyPr wrap="square" lIns="87728" tIns="43864" rIns="87728" bIns="43864" rtlCol="0">
            <a:spAutoFit/>
          </a:bodyPr>
          <a:lstStyle/>
          <a:p>
            <a:pPr algn="ctr"/>
            <a:r>
              <a:rPr lang="hu-HU" sz="1500" dirty="0" smtClean="0">
                <a:solidFill>
                  <a:srgbClr val="FFC000"/>
                </a:solidFill>
                <a:latin typeface="Trebuchet MS" pitchFamily="34" charset="0"/>
              </a:rPr>
              <a:t>Kiadmányozó</a:t>
            </a:r>
            <a:endParaRPr lang="hu-HU" sz="1500" dirty="0">
              <a:solidFill>
                <a:srgbClr val="FFC000"/>
              </a:solidFill>
              <a:latin typeface="Trebuchet MS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059575" y="3096354"/>
            <a:ext cx="1381520" cy="324944"/>
          </a:xfrm>
          <a:prstGeom prst="rect">
            <a:avLst/>
          </a:prstGeom>
          <a:noFill/>
        </p:spPr>
        <p:txBody>
          <a:bodyPr wrap="square" lIns="87728" tIns="43864" rIns="87728" bIns="43864" rtlCol="0">
            <a:spAutoFit/>
          </a:bodyPr>
          <a:lstStyle/>
          <a:p>
            <a:pPr algn="ctr"/>
            <a:r>
              <a:rPr lang="hu-HU" sz="1500" dirty="0" smtClean="0">
                <a:solidFill>
                  <a:srgbClr val="FFC000"/>
                </a:solidFill>
                <a:latin typeface="Trebuchet MS" pitchFamily="34" charset="0"/>
              </a:rPr>
              <a:t>Expediáló</a:t>
            </a:r>
            <a:endParaRPr lang="hu-HU" sz="1500" dirty="0">
              <a:solidFill>
                <a:srgbClr val="FFC000"/>
              </a:solidFill>
              <a:latin typeface="Trebuchet MS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993702" y="3096354"/>
            <a:ext cx="1381520" cy="324944"/>
          </a:xfrm>
          <a:prstGeom prst="rect">
            <a:avLst/>
          </a:prstGeom>
          <a:noFill/>
        </p:spPr>
        <p:txBody>
          <a:bodyPr wrap="square" lIns="87728" tIns="43864" rIns="87728" bIns="43864" rtlCol="0">
            <a:spAutoFit/>
          </a:bodyPr>
          <a:lstStyle/>
          <a:p>
            <a:pPr algn="ctr"/>
            <a:r>
              <a:rPr lang="hu-HU" sz="1500" dirty="0" smtClean="0">
                <a:solidFill>
                  <a:srgbClr val="FFC000"/>
                </a:solidFill>
                <a:latin typeface="Trebuchet MS" pitchFamily="34" charset="0"/>
              </a:rPr>
              <a:t>Vezető</a:t>
            </a:r>
            <a:endParaRPr lang="hu-HU" sz="1500" dirty="0">
              <a:solidFill>
                <a:srgbClr val="FFC000"/>
              </a:solidFill>
              <a:latin typeface="Trebuchet MS" pitchFamily="34" charset="0"/>
            </a:endParaRPr>
          </a:p>
        </p:txBody>
      </p:sp>
      <p:pic>
        <p:nvPicPr>
          <p:cNvPr id="3074" name="Picture 2" descr="F:\e-epitesugy_ekop\prezentacio\kepek\user\man_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5447" y="1714050"/>
            <a:ext cx="1381520" cy="1382304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3075" name="Picture 3" descr="F:\e-epitesugy_ekop\prezentacio\kepek\user\man_brow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7192" y="1714050"/>
            <a:ext cx="1381520" cy="1382304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3076" name="Picture 4" descr="F:\e-epitesugy_ekop\prezentacio\kepek\user\man_dbrow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320" y="1714050"/>
            <a:ext cx="1381520" cy="1382304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3077" name="Picture 5" descr="F:\e-epitesugy_ekop\prezentacio\kepek\user\man_gre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59575" y="1714050"/>
            <a:ext cx="1381520" cy="1382304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3078" name="Picture 6" descr="F:\e-epitesugy_ekop\prezentacio\kepek\user\man_r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065" y="1714050"/>
            <a:ext cx="1381520" cy="1382304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3079" name="Picture 7" descr="F:\e-epitesugy_ekop\prezentacio\kepek\user\user_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93703" y="1709280"/>
            <a:ext cx="1386287" cy="1387074"/>
          </a:xfrm>
          <a:prstGeom prst="rect">
            <a:avLst/>
          </a:prstGeom>
          <a:noFill/>
          <a:ln w="3175">
            <a:noFill/>
          </a:ln>
        </p:spPr>
      </p:pic>
      <p:cxnSp>
        <p:nvCxnSpPr>
          <p:cNvPr id="21" name="Egyenes összekötő nyíllal 20"/>
          <p:cNvCxnSpPr>
            <a:stCxn id="3" idx="3"/>
            <a:endCxn id="4" idx="1"/>
          </p:cNvCxnSpPr>
          <p:nvPr/>
        </p:nvCxnSpPr>
        <p:spPr>
          <a:xfrm>
            <a:off x="3638712" y="3258826"/>
            <a:ext cx="552608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>
            <a:stCxn id="2" idx="3"/>
            <a:endCxn id="3" idx="1"/>
          </p:cNvCxnSpPr>
          <p:nvPr/>
        </p:nvCxnSpPr>
        <p:spPr>
          <a:xfrm>
            <a:off x="1704584" y="3258826"/>
            <a:ext cx="552608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stCxn id="4" idx="3"/>
            <a:endCxn id="5" idx="1"/>
          </p:cNvCxnSpPr>
          <p:nvPr/>
        </p:nvCxnSpPr>
        <p:spPr>
          <a:xfrm>
            <a:off x="5572840" y="3258826"/>
            <a:ext cx="552608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stCxn id="5" idx="3"/>
            <a:endCxn id="6" idx="1"/>
          </p:cNvCxnSpPr>
          <p:nvPr/>
        </p:nvCxnSpPr>
        <p:spPr>
          <a:xfrm>
            <a:off x="7506967" y="3258826"/>
            <a:ext cx="552608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93703" y="1852281"/>
            <a:ext cx="690760" cy="691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2" name="Picture 2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04955" y="3580160"/>
            <a:ext cx="690760" cy="691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0" name="Picture 8" descr="F:\e-epitesugy_ekop\prezentacio\kepek\application_certificat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1751" y="3580161"/>
            <a:ext cx="828912" cy="829382"/>
          </a:xfrm>
          <a:prstGeom prst="rect">
            <a:avLst/>
          </a:prstGeom>
          <a:noFill/>
        </p:spPr>
      </p:pic>
      <p:pic>
        <p:nvPicPr>
          <p:cNvPr id="3081" name="Picture 9" descr="F:\e-epitesugy_ekop\prezentacio\kepek\file_duqi_icon_4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36700" y="3511045"/>
            <a:ext cx="690760" cy="691152"/>
          </a:xfrm>
          <a:prstGeom prst="rect">
            <a:avLst/>
          </a:prstGeom>
          <a:noFill/>
        </p:spPr>
      </p:pic>
      <p:pic>
        <p:nvPicPr>
          <p:cNvPr id="3082" name="Picture 10" descr="F:\e-epitesugy_ekop\prezentacio\kepek\targy_duqi_icon_1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02572" y="3511045"/>
            <a:ext cx="690760" cy="691152"/>
          </a:xfrm>
          <a:prstGeom prst="rect">
            <a:avLst/>
          </a:prstGeom>
          <a:noFill/>
        </p:spPr>
      </p:pic>
      <p:pic>
        <p:nvPicPr>
          <p:cNvPr id="3083" name="Picture 11" descr="F:\e-epitesugy_ekop\prezentacio\kepek\mappa_32_generic_folder_alt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9369" y="3511045"/>
            <a:ext cx="690760" cy="691152"/>
          </a:xfrm>
          <a:prstGeom prst="rect">
            <a:avLst/>
          </a:prstGeom>
          <a:noFill/>
        </p:spPr>
      </p:pic>
      <p:sp>
        <p:nvSpPr>
          <p:cNvPr id="46" name="Téglalap 45"/>
          <p:cNvSpPr/>
          <p:nvPr/>
        </p:nvSpPr>
        <p:spPr>
          <a:xfrm>
            <a:off x="323065" y="1506704"/>
            <a:ext cx="1381520" cy="20734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4191320" y="1506704"/>
            <a:ext cx="1381520" cy="20734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48" name="Téglalap 47"/>
          <p:cNvSpPr/>
          <p:nvPr/>
        </p:nvSpPr>
        <p:spPr>
          <a:xfrm>
            <a:off x="2257192" y="4478658"/>
            <a:ext cx="1381520" cy="20734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49" name="Téglalap 48"/>
          <p:cNvSpPr/>
          <p:nvPr/>
        </p:nvSpPr>
        <p:spPr>
          <a:xfrm>
            <a:off x="6125447" y="4478658"/>
            <a:ext cx="1381520" cy="20734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50" name="Téglalap 49"/>
          <p:cNvSpPr/>
          <p:nvPr/>
        </p:nvSpPr>
        <p:spPr>
          <a:xfrm>
            <a:off x="2257192" y="4686004"/>
            <a:ext cx="5249775" cy="48380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51" name="Téglalap 50"/>
          <p:cNvSpPr/>
          <p:nvPr/>
        </p:nvSpPr>
        <p:spPr>
          <a:xfrm>
            <a:off x="9993702" y="4478658"/>
            <a:ext cx="1381520" cy="20734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52" name="Téglalap 51"/>
          <p:cNvSpPr/>
          <p:nvPr/>
        </p:nvSpPr>
        <p:spPr>
          <a:xfrm>
            <a:off x="7506967" y="4686004"/>
            <a:ext cx="3868255" cy="48380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44" name="Szövegdoboz 43"/>
          <p:cNvSpPr txBox="1"/>
          <p:nvPr/>
        </p:nvSpPr>
        <p:spPr>
          <a:xfrm>
            <a:off x="1013825" y="5025790"/>
            <a:ext cx="9670638" cy="1812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87728" tIns="43864" rIns="87728" bIns="43864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C000"/>
                </a:solidFill>
                <a:latin typeface="Trebuchet MS" pitchFamily="34" charset="0"/>
              </a:rPr>
              <a:t>Jelen prezentáció képanyagában </a:t>
            </a:r>
            <a:br>
              <a:rPr lang="hu-HU" sz="28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2800" dirty="0" smtClean="0">
                <a:solidFill>
                  <a:srgbClr val="FFC000"/>
                </a:solidFill>
                <a:latin typeface="Trebuchet MS" pitchFamily="34" charset="0"/>
              </a:rPr>
              <a:t>olyan képernyőképeket dolgozunk fel,</a:t>
            </a:r>
            <a:br>
              <a:rPr lang="hu-HU" sz="28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2800" dirty="0" smtClean="0">
                <a:solidFill>
                  <a:srgbClr val="FFC000"/>
                </a:solidFill>
                <a:latin typeface="Trebuchet MS" pitchFamily="34" charset="0"/>
              </a:rPr>
              <a:t>melyeknél az ügyintéző</a:t>
            </a:r>
            <a:br>
              <a:rPr lang="hu-HU" sz="28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2800" dirty="0" smtClean="0">
                <a:solidFill>
                  <a:srgbClr val="FFC000"/>
                </a:solidFill>
                <a:latin typeface="Trebuchet MS" pitchFamily="34" charset="0"/>
              </a:rPr>
              <a:t>mind a 6 szerepkört megkapta.</a:t>
            </a:r>
            <a:endParaRPr lang="hu-HU" sz="2800" dirty="0">
              <a:solidFill>
                <a:srgbClr val="FFC000"/>
              </a:solidFill>
              <a:latin typeface="Trebuchet MS" pitchFamily="34" charset="0"/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Szerepkörök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3" grpId="0" animBg="1"/>
      <p:bldP spid="43" grpId="1" animBg="1"/>
      <p:bldP spid="42" grpId="0" animBg="1"/>
      <p:bldP spid="41" grpId="0" animBg="1"/>
      <p:bldP spid="40" grpId="0" animBg="1"/>
      <p:bldP spid="39" grpId="0" animBg="1"/>
      <p:bldP spid="38" grpId="0" animBg="1"/>
      <p:bldP spid="37" grpId="0" animBg="1"/>
      <p:bldP spid="2" grpId="0"/>
      <p:bldP spid="3" grpId="0"/>
      <p:bldP spid="4" grpId="0"/>
      <p:bldP spid="5" grpId="0"/>
      <p:bldP spid="6" grpId="0"/>
      <p:bldP spid="7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44" grpId="0"/>
      <p:bldP spid="45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Átvétel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Érkeztetés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Iktatás</a:t>
            </a:r>
          </a:p>
        </p:txBody>
      </p:sp>
    </p:spTree>
    <p:extLst>
      <p:ext uri="{BB962C8B-B14F-4D97-AF65-F5344CB8AC3E}">
        <p14:creationId xmlns:p14="http://schemas.microsoft.com/office/powerpoint/2010/main" xmlns="" val="56306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irat átvétele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irat átvétele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irat átvétele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irat átvétele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irat átvétele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5921154" y="2793480"/>
            <a:ext cx="1105185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6590"/>
            <a:ext cx="7315202" cy="382019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irat érkeztetése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L alak 82"/>
          <p:cNvSpPr/>
          <p:nvPr/>
        </p:nvSpPr>
        <p:spPr>
          <a:xfrm rot="16200000">
            <a:off x="4189987" y="1723943"/>
            <a:ext cx="4699833" cy="5526079"/>
          </a:xfrm>
          <a:prstGeom prst="corner">
            <a:avLst>
              <a:gd name="adj1" fmla="val 64810"/>
              <a:gd name="adj2" fmla="val 6448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21" name="Oval 1"/>
          <p:cNvSpPr>
            <a:spLocks noChangeArrowheads="1"/>
          </p:cNvSpPr>
          <p:nvPr/>
        </p:nvSpPr>
        <p:spPr bwMode="auto">
          <a:xfrm>
            <a:off x="9579246" y="2067951"/>
            <a:ext cx="1795976" cy="1796995"/>
          </a:xfrm>
          <a:prstGeom prst="ellipse">
            <a:avLst/>
          </a:prstGeom>
          <a:solidFill>
            <a:srgbClr val="E6E6E6"/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2" name="Csoportba foglalás 21"/>
          <p:cNvGrpSpPr/>
          <p:nvPr/>
        </p:nvGrpSpPr>
        <p:grpSpPr>
          <a:xfrm>
            <a:off x="9786475" y="2275296"/>
            <a:ext cx="1375105" cy="1375886"/>
            <a:chOff x="10078072" y="2376241"/>
            <a:chExt cx="1433513" cy="1433513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78072" y="2376241"/>
              <a:ext cx="1433513" cy="1433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11422" y="2981079"/>
              <a:ext cx="560388" cy="228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43" name="Szövegdoboz 42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Postai benyújtás</a:t>
            </a:r>
            <a:endParaRPr lang="hu-HU" sz="29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AutoShape 9"/>
          <p:cNvCxnSpPr>
            <a:cxnSpLocks noChangeShapeType="1"/>
            <a:stCxn id="45" idx="3"/>
            <a:endCxn id="72" idx="1"/>
          </p:cNvCxnSpPr>
          <p:nvPr/>
        </p:nvCxnSpPr>
        <p:spPr bwMode="auto">
          <a:xfrm>
            <a:off x="1698170" y="2963240"/>
            <a:ext cx="2285922" cy="5395"/>
          </a:xfrm>
          <a:prstGeom prst="bentConnector3">
            <a:avLst>
              <a:gd name="adj1" fmla="val 50000"/>
            </a:avLst>
          </a:prstGeom>
          <a:noFill/>
          <a:ln w="72000">
            <a:solidFill>
              <a:srgbClr val="92D050"/>
            </a:solidFill>
            <a:round/>
            <a:headEnd/>
            <a:tailEnd type="triangle" w="med" len="med"/>
          </a:ln>
          <a:effectLst/>
        </p:spPr>
      </p:cxn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2736" y="2482642"/>
            <a:ext cx="974604" cy="975157"/>
          </a:xfrm>
          <a:prstGeom prst="rect">
            <a:avLst/>
          </a:prstGeom>
          <a:noFill/>
          <a:ln w="6350">
            <a:noFill/>
            <a:round/>
            <a:headEnd/>
            <a:tailEnd/>
          </a:ln>
          <a:effectLst/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0725" y="2482642"/>
            <a:ext cx="982217" cy="98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8652" y="5454595"/>
            <a:ext cx="982217" cy="982775"/>
          </a:xfrm>
          <a:prstGeom prst="rect">
            <a:avLst/>
          </a:prstGeom>
          <a:noFill/>
          <a:ln w="6350">
            <a:noFill/>
            <a:round/>
            <a:headEnd/>
            <a:tailEnd/>
          </a:ln>
          <a:effectLst/>
        </p:spPr>
      </p:pic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1587" y="5454595"/>
            <a:ext cx="974604" cy="975157"/>
          </a:xfrm>
          <a:prstGeom prst="rect">
            <a:avLst/>
          </a:prstGeom>
          <a:noFill/>
          <a:ln w="6350">
            <a:noFill/>
            <a:round/>
            <a:headEnd/>
            <a:tailEnd/>
          </a:ln>
          <a:effectLst/>
        </p:spPr>
      </p:pic>
      <p:cxnSp>
        <p:nvCxnSpPr>
          <p:cNvPr id="35" name="AutoShape 14"/>
          <p:cNvCxnSpPr>
            <a:cxnSpLocks noChangeShapeType="1"/>
            <a:stCxn id="40" idx="3"/>
            <a:endCxn id="34" idx="0"/>
          </p:cNvCxnSpPr>
          <p:nvPr/>
        </p:nvCxnSpPr>
        <p:spPr bwMode="auto">
          <a:xfrm>
            <a:off x="7485773" y="2962676"/>
            <a:ext cx="163117" cy="2491919"/>
          </a:xfrm>
          <a:prstGeom prst="bentConnector2">
            <a:avLst/>
          </a:prstGeom>
          <a:noFill/>
          <a:ln w="720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36" name="AutoShape 15"/>
          <p:cNvCxnSpPr>
            <a:cxnSpLocks noChangeShapeType="1"/>
            <a:stCxn id="33" idx="2"/>
            <a:endCxn id="21" idx="4"/>
          </p:cNvCxnSpPr>
          <p:nvPr/>
        </p:nvCxnSpPr>
        <p:spPr bwMode="auto">
          <a:xfrm rot="5400000" flipH="1" flipV="1">
            <a:off x="8262285" y="4222421"/>
            <a:ext cx="2572424" cy="1857474"/>
          </a:xfrm>
          <a:prstGeom prst="bentConnector3">
            <a:avLst>
              <a:gd name="adj1" fmla="val -8529"/>
            </a:avLst>
          </a:prstGeom>
          <a:noFill/>
          <a:ln w="720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38" name="AutoShape 17"/>
          <p:cNvCxnSpPr>
            <a:cxnSpLocks noChangeShapeType="1"/>
            <a:stCxn id="40" idx="3"/>
            <a:endCxn id="33" idx="0"/>
          </p:cNvCxnSpPr>
          <p:nvPr/>
        </p:nvCxnSpPr>
        <p:spPr bwMode="auto">
          <a:xfrm>
            <a:off x="7485772" y="2962676"/>
            <a:ext cx="1133988" cy="2491919"/>
          </a:xfrm>
          <a:prstGeom prst="bentConnector2">
            <a:avLst/>
          </a:prstGeom>
          <a:noFill/>
          <a:ln w="720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39" name="AutoShape 18"/>
          <p:cNvCxnSpPr>
            <a:cxnSpLocks noChangeShapeType="1"/>
            <a:stCxn id="34" idx="2"/>
            <a:endCxn id="21" idx="4"/>
          </p:cNvCxnSpPr>
          <p:nvPr/>
        </p:nvCxnSpPr>
        <p:spPr bwMode="auto">
          <a:xfrm rot="5400000" flipH="1" flipV="1">
            <a:off x="7780659" y="3733176"/>
            <a:ext cx="2564806" cy="2828345"/>
          </a:xfrm>
          <a:prstGeom prst="bentConnector3">
            <a:avLst>
              <a:gd name="adj1" fmla="val -8555"/>
            </a:avLst>
          </a:prstGeom>
          <a:noFill/>
          <a:ln w="720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pic>
        <p:nvPicPr>
          <p:cNvPr id="40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1169" y="2475098"/>
            <a:ext cx="974604" cy="975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4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3017" y="3237739"/>
            <a:ext cx="1203026" cy="6963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065" y="2275296"/>
            <a:ext cx="1375105" cy="1375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72459" y="5385481"/>
            <a:ext cx="988308" cy="9888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85" name="AutoShape 14"/>
          <p:cNvCxnSpPr>
            <a:cxnSpLocks noChangeShapeType="1"/>
            <a:stCxn id="73" idx="2"/>
            <a:endCxn id="75" idx="1"/>
          </p:cNvCxnSpPr>
          <p:nvPr/>
        </p:nvCxnSpPr>
        <p:spPr bwMode="auto">
          <a:xfrm rot="16200000" flipH="1">
            <a:off x="4522787" y="3997314"/>
            <a:ext cx="1305732" cy="379918"/>
          </a:xfrm>
          <a:prstGeom prst="bentConnector2">
            <a:avLst/>
          </a:prstGeom>
          <a:noFill/>
          <a:ln w="720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grpSp>
        <p:nvGrpSpPr>
          <p:cNvPr id="74" name="Csoportba foglalás 73"/>
          <p:cNvGrpSpPr/>
          <p:nvPr/>
        </p:nvGrpSpPr>
        <p:grpSpPr>
          <a:xfrm>
            <a:off x="3984092" y="2344412"/>
            <a:ext cx="2072280" cy="1248445"/>
            <a:chOff x="1056887" y="5323004"/>
            <a:chExt cx="2160300" cy="1300735"/>
          </a:xfrm>
        </p:grpSpPr>
        <p:sp>
          <p:nvSpPr>
            <p:cNvPr id="72" name="Rectangle 6"/>
            <p:cNvSpPr>
              <a:spLocks noChangeArrowheads="1"/>
            </p:cNvSpPr>
            <p:nvPr/>
          </p:nvSpPr>
          <p:spPr bwMode="auto">
            <a:xfrm>
              <a:off x="1056887" y="5323004"/>
              <a:ext cx="2160300" cy="1300735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8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28897" y="5392082"/>
              <a:ext cx="1944270" cy="11707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65612" y="4348752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92" name="AutoShape 14"/>
          <p:cNvCxnSpPr>
            <a:cxnSpLocks noChangeShapeType="1"/>
            <a:stCxn id="75" idx="3"/>
            <a:endCxn id="44" idx="2"/>
          </p:cNvCxnSpPr>
          <p:nvPr/>
        </p:nvCxnSpPr>
        <p:spPr bwMode="auto">
          <a:xfrm flipV="1">
            <a:off x="6347830" y="3934061"/>
            <a:ext cx="626701" cy="906079"/>
          </a:xfrm>
          <a:prstGeom prst="bentConnector2">
            <a:avLst/>
          </a:prstGeom>
          <a:noFill/>
          <a:ln w="720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pic>
        <p:nvPicPr>
          <p:cNvPr id="76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80067" y="4901674"/>
            <a:ext cx="690760" cy="691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43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irat érkeztetése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irat érkeztetése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az irat érkeztetése</a:t>
            </a:r>
          </a:p>
        </p:txBody>
      </p:sp>
      <p:sp>
        <p:nvSpPr>
          <p:cNvPr id="5" name="Ellipszis 4"/>
          <p:cNvSpPr/>
          <p:nvPr/>
        </p:nvSpPr>
        <p:spPr>
          <a:xfrm>
            <a:off x="9448096" y="2577450"/>
            <a:ext cx="1105185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szignálás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szignálás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szignálás</a:t>
            </a:r>
          </a:p>
        </p:txBody>
      </p:sp>
      <p:sp>
        <p:nvSpPr>
          <p:cNvPr id="5" name="Ellipszis 4"/>
          <p:cNvSpPr/>
          <p:nvPr/>
        </p:nvSpPr>
        <p:spPr>
          <a:xfrm>
            <a:off x="9448096" y="4665740"/>
            <a:ext cx="1105185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iktatás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iktatás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iktatás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iktatás</a:t>
            </a:r>
          </a:p>
        </p:txBody>
      </p:sp>
      <p:sp>
        <p:nvSpPr>
          <p:cNvPr id="5" name="Ellipszis 4"/>
          <p:cNvSpPr/>
          <p:nvPr/>
        </p:nvSpPr>
        <p:spPr>
          <a:xfrm>
            <a:off x="9448096" y="2577450"/>
            <a:ext cx="1105185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>
                <a:solidFill>
                  <a:srgbClr val="002060"/>
                </a:solidFill>
                <a:latin typeface="Trebuchet MS" pitchFamily="34" charset="0"/>
              </a:rPr>
              <a:t>
</a:t>
            </a: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Regisztráció</a:t>
            </a:r>
            <a:r>
              <a:rPr lang="hu-HU" sz="3500" b="1" dirty="0" smtClean="0">
                <a:solidFill>
                  <a:srgbClr val="002060"/>
                </a:solidFill>
                <a:latin typeface="Trebuchet MS" pitchFamily="34" charset="0"/>
              </a:rPr>
              <a:t>
</a:t>
            </a:r>
            <a:r>
              <a:rPr lang="hu-HU" sz="3800" b="1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hu-HU" sz="3500" b="1" dirty="0" smtClean="0">
                <a:solidFill>
                  <a:srgbClr val="002060"/>
                </a:solidFill>
                <a:latin typeface="Trebuchet MS" pitchFamily="34" charset="0"/>
              </a:rPr>
              <a:t>
</a:t>
            </a:r>
            <a:endParaRPr sz="35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569244" y="73662"/>
            <a:ext cx="4667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latin typeface="Trebuchet MS" pitchFamily="34" charset="0"/>
              </a:rPr>
              <a:t>Felhasználói kézikönyv (ÜF): 4.2</a:t>
            </a:r>
            <a:endParaRPr lang="hu-HU" sz="16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iktatás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/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Az iratanyag</a:t>
            </a:r>
          </a:p>
          <a:p>
            <a:pPr algn="ctr"/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megismerése,</a:t>
            </a:r>
          </a:p>
          <a:p>
            <a:pPr algn="ctr"/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dokumentáció</a:t>
            </a:r>
          </a:p>
          <a:p>
            <a:pPr algn="ctr"/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ellenőrzése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dokumentáció megtekintése</a:t>
            </a: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dokumentáció megtekintése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0650" y="2262188"/>
            <a:ext cx="383857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2488" y="2490788"/>
            <a:ext cx="49149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5938" y="2995613"/>
            <a:ext cx="3048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llipszis 7"/>
          <p:cNvSpPr/>
          <p:nvPr/>
        </p:nvSpPr>
        <p:spPr>
          <a:xfrm>
            <a:off x="5921154" y="4608383"/>
            <a:ext cx="1105185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1240505" y="4377700"/>
            <a:ext cx="360049" cy="311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dokumentáció megtekintése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Döntés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281204" y="1353280"/>
            <a:ext cx="496869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281204" y="1353280"/>
            <a:ext cx="496869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6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449644" y="6105940"/>
            <a:ext cx="1105185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zis 2"/>
          <p:cNvSpPr/>
          <p:nvPr/>
        </p:nvSpPr>
        <p:spPr>
          <a:xfrm>
            <a:off x="9424609" y="6120424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0650" y="2262188"/>
            <a:ext cx="383857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llipszis 9"/>
          <p:cNvSpPr/>
          <p:nvPr/>
        </p:nvSpPr>
        <p:spPr>
          <a:xfrm>
            <a:off x="5993164" y="4593730"/>
            <a:ext cx="1105185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2488" y="2490788"/>
            <a:ext cx="49149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2814" y="2171700"/>
            <a:ext cx="47910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Ellipszis 10"/>
          <p:cNvSpPr/>
          <p:nvPr/>
        </p:nvSpPr>
        <p:spPr>
          <a:xfrm>
            <a:off x="6328179" y="4314070"/>
            <a:ext cx="1105185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1263" y="705190"/>
            <a:ext cx="43624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4769" y="147638"/>
            <a:ext cx="9048750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1263" y="705190"/>
            <a:ext cx="43624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449644" y="2577450"/>
            <a:ext cx="1105185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10002236" y="6105940"/>
            <a:ext cx="1105185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593665" y="6105940"/>
            <a:ext cx="1296180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… folytatása ügyfélként</a:t>
            </a:r>
            <a:endParaRPr sz="35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408944" y="73662"/>
            <a:ext cx="6827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latin typeface="Trebuchet MS" pitchFamily="34" charset="0"/>
              </a:rPr>
              <a:t>Felhasználói kézikönyv (ÜF): 4.2.2 – 4.2.3</a:t>
            </a:r>
            <a:endParaRPr lang="hu-HU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50750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előkészítése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5417084" y="2793480"/>
            <a:ext cx="864120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120904" y="2217400"/>
            <a:ext cx="6995619" cy="19352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87728" tIns="43864" rIns="87728" bIns="43864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Trebuchet MS" pitchFamily="34" charset="0"/>
              </a:rPr>
              <a:t>A kiadmány tervezetét a döntéshozó megismeri</a:t>
            </a:r>
            <a:br>
              <a:rPr lang="hu-HU" sz="2000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hu-HU" sz="2000" dirty="0" smtClean="0">
                <a:solidFill>
                  <a:schemeClr val="bg1"/>
                </a:solidFill>
                <a:latin typeface="Trebuchet MS" pitchFamily="34" charset="0"/>
              </a:rPr>
              <a:t>(lap alján az iratkép megtekintésével)</a:t>
            </a:r>
            <a:br>
              <a:rPr lang="hu-HU" sz="2000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hu-HU" sz="2000" dirty="0" smtClean="0">
                <a:solidFill>
                  <a:schemeClr val="bg1"/>
                </a:solidFill>
                <a:latin typeface="Trebuchet MS" pitchFamily="34" charset="0"/>
              </a:rPr>
              <a:t>majd dönt a </a:t>
            </a:r>
          </a:p>
          <a:p>
            <a:pPr marL="514350" indent="-514350">
              <a:buAutoNum type="arabicParenBoth"/>
            </a:pPr>
            <a:r>
              <a:rPr lang="hu-HU" sz="2000" dirty="0" smtClean="0">
                <a:solidFill>
                  <a:schemeClr val="bg1"/>
                </a:solidFill>
                <a:latin typeface="Trebuchet MS" pitchFamily="34" charset="0"/>
              </a:rPr>
              <a:t>kiadmányozásról vagy a</a:t>
            </a:r>
          </a:p>
          <a:p>
            <a:pPr marL="514350" indent="-514350">
              <a:buAutoNum type="arabicParenBoth"/>
            </a:pPr>
            <a:r>
              <a:rPr lang="hu-HU" sz="2000" dirty="0" smtClean="0">
                <a:solidFill>
                  <a:schemeClr val="bg1"/>
                </a:solidFill>
                <a:latin typeface="Trebuchet MS" pitchFamily="34" charset="0"/>
              </a:rPr>
              <a:t>kiadmányozás visszautasításáról vagy a</a:t>
            </a:r>
          </a:p>
          <a:p>
            <a:pPr marL="514350" indent="-514350">
              <a:buAutoNum type="arabicParenBoth"/>
            </a:pPr>
            <a:r>
              <a:rPr lang="hu-HU" sz="2000" dirty="0" smtClean="0">
                <a:solidFill>
                  <a:schemeClr val="bg1"/>
                </a:solidFill>
                <a:latin typeface="Trebuchet MS" pitchFamily="34" charset="0"/>
              </a:rPr>
              <a:t>kiadmány javításáról.</a:t>
            </a:r>
            <a:endParaRPr lang="hu-HU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Kézbesítés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408944" y="73662"/>
            <a:ext cx="6827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latin typeface="Trebuchet MS" pitchFamily="34" charset="0"/>
              </a:rPr>
              <a:t>Felhasználói kézikönyv (ÜF): 11.2</a:t>
            </a:r>
            <a:endParaRPr lang="hu-HU" sz="16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1168494" y="4593730"/>
            <a:ext cx="576080" cy="36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ekerekített téglalap 3"/>
          <p:cNvSpPr/>
          <p:nvPr/>
        </p:nvSpPr>
        <p:spPr>
          <a:xfrm>
            <a:off x="448395" y="1353280"/>
            <a:ext cx="3456480" cy="2160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6065174" y="2793480"/>
            <a:ext cx="936130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döntés kiadmányozása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5921154" y="4881770"/>
            <a:ext cx="936130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ggatott nyíl jobbra 2"/>
          <p:cNvSpPr/>
          <p:nvPr/>
        </p:nvSpPr>
        <p:spPr>
          <a:xfrm rot="10800000">
            <a:off x="3880533" y="2137108"/>
            <a:ext cx="3937222" cy="3040984"/>
          </a:xfrm>
          <a:prstGeom prst="stripedRightArrow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5000">
    <p:cover/>
  </p:transition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Hiánypótlási felhívás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4" y="-2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  <p:sp>
        <p:nvSpPr>
          <p:cNvPr id="8" name="Ellipszis 7"/>
          <p:cNvSpPr/>
          <p:nvPr/>
        </p:nvSpPr>
        <p:spPr>
          <a:xfrm>
            <a:off x="9953714" y="6177950"/>
            <a:ext cx="1080149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  <p:sp>
        <p:nvSpPr>
          <p:cNvPr id="8" name="Ellipszis 7"/>
          <p:cNvSpPr/>
          <p:nvPr/>
        </p:nvSpPr>
        <p:spPr>
          <a:xfrm>
            <a:off x="9521654" y="6177950"/>
            <a:ext cx="1512209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  <p:sp>
        <p:nvSpPr>
          <p:cNvPr id="6" name="Ellipszis 5"/>
          <p:cNvSpPr/>
          <p:nvPr/>
        </p:nvSpPr>
        <p:spPr>
          <a:xfrm>
            <a:off x="5489095" y="2793480"/>
            <a:ext cx="720100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1507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Irat- és </a:t>
            </a:r>
            <a:r>
              <a:rPr lang="hu-HU" sz="2400" dirty="0" err="1" smtClean="0">
                <a:latin typeface="Trebuchet MS" pitchFamily="34" charset="0"/>
              </a:rPr>
              <a:t>iratképszerkesztés</a:t>
            </a:r>
            <a:endParaRPr lang="hu-HU" sz="2400" dirty="0" smtClean="0">
              <a:latin typeface="Trebuchet MS" pitchFamily="34" charset="0"/>
            </a:endParaRP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zis 2"/>
          <p:cNvSpPr/>
          <p:nvPr/>
        </p:nvSpPr>
        <p:spPr>
          <a:xfrm>
            <a:off x="9305624" y="4752234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25977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Kiadmányozás- és 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25977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Kiadmányozás- és 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25977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Kiadmányozás- és 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hiánypótlási felhívás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633114" y="2448232"/>
            <a:ext cx="530318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További lehetőségek a folyamat alatt</a:t>
            </a:r>
          </a:p>
        </p:txBody>
      </p:sp>
      <p:sp>
        <p:nvSpPr>
          <p:cNvPr id="9" name="Jobbra nyíl 8"/>
          <p:cNvSpPr/>
          <p:nvPr/>
        </p:nvSpPr>
        <p:spPr>
          <a:xfrm rot="16200000">
            <a:off x="6868386" y="1997669"/>
            <a:ext cx="352649" cy="374852"/>
          </a:xfrm>
          <a:prstGeom prst="rightArrow">
            <a:avLst>
              <a:gd name="adj1" fmla="val 35900"/>
              <a:gd name="adj2" fmla="val 395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Jobbra nyíl 9"/>
          <p:cNvSpPr/>
          <p:nvPr/>
        </p:nvSpPr>
        <p:spPr>
          <a:xfrm rot="16200000">
            <a:off x="8308586" y="1997669"/>
            <a:ext cx="352649" cy="374852"/>
          </a:xfrm>
          <a:prstGeom prst="rightArrow">
            <a:avLst>
              <a:gd name="adj1" fmla="val 35900"/>
              <a:gd name="adj2" fmla="val 395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Jobbra nyíl 10"/>
          <p:cNvSpPr/>
          <p:nvPr/>
        </p:nvSpPr>
        <p:spPr>
          <a:xfrm rot="16200000">
            <a:off x="9532756" y="1997667"/>
            <a:ext cx="352649" cy="374852"/>
          </a:xfrm>
          <a:prstGeom prst="rightArrow">
            <a:avLst>
              <a:gd name="adj1" fmla="val 35900"/>
              <a:gd name="adj2" fmla="val 395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kézbesítés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kézbesítés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Kézbesítés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408944" y="73662"/>
            <a:ext cx="6827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latin typeface="Trebuchet MS" pitchFamily="34" charset="0"/>
              </a:rPr>
              <a:t>Felhasználói kézikönyv (ÜF): 11.2</a:t>
            </a:r>
            <a:endParaRPr lang="hu-HU" sz="16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küldemény megtekintése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73760" y="5779013"/>
            <a:ext cx="525977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Az irat megtekintése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küldemény megtekintése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1168494" y="4665740"/>
            <a:ext cx="360050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273760" y="5779013"/>
            <a:ext cx="525977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Az irat megtekintése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küldemény megtekintése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6101178" y="2865490"/>
            <a:ext cx="756105" cy="28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273760" y="5779013"/>
            <a:ext cx="525977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Az irat megtekintése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zis 2"/>
          <p:cNvSpPr/>
          <p:nvPr/>
        </p:nvSpPr>
        <p:spPr>
          <a:xfrm>
            <a:off x="6641254" y="1517984"/>
            <a:ext cx="1763630" cy="3393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6954329" y="1031296"/>
            <a:ext cx="3760458" cy="2732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7728" tIns="43864" rIns="87728" bIns="43864" rtlCol="0">
            <a:spAutoFit/>
          </a:bodyPr>
          <a:lstStyle/>
          <a:p>
            <a:r>
              <a:rPr lang="hu-H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Tervezőknek, művezetőknek, szakértőknek ajánlatos</a:t>
            </a:r>
            <a:endParaRPr lang="hu-H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küldemény megtekintése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73760" y="5779013"/>
            <a:ext cx="525977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Az irat megtekintése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</p:spTree>
  </p:cSld>
  <p:clrMapOvr>
    <a:masterClrMapping/>
  </p:clrMapOvr>
  <p:transition advTm="1000">
    <p:fade thruBlk="1"/>
  </p:transition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küldemény megtekintése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273760" y="5779013"/>
            <a:ext cx="525977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Az irat megtekintése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633114" y="2448232"/>
            <a:ext cx="530318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További lehetőségek a folyamat alatt</a:t>
            </a:r>
          </a:p>
        </p:txBody>
      </p:sp>
      <p:sp>
        <p:nvSpPr>
          <p:cNvPr id="8" name="Jobbra nyíl 7"/>
          <p:cNvSpPr/>
          <p:nvPr/>
        </p:nvSpPr>
        <p:spPr>
          <a:xfrm rot="16200000">
            <a:off x="6580346" y="1997669"/>
            <a:ext cx="352649" cy="374852"/>
          </a:xfrm>
          <a:prstGeom prst="rightArrow">
            <a:avLst>
              <a:gd name="adj1" fmla="val 35900"/>
              <a:gd name="adj2" fmla="val 395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Jobbra nyíl 8"/>
          <p:cNvSpPr/>
          <p:nvPr/>
        </p:nvSpPr>
        <p:spPr>
          <a:xfrm rot="16200000">
            <a:off x="7372456" y="1997669"/>
            <a:ext cx="352649" cy="374852"/>
          </a:xfrm>
          <a:prstGeom prst="rightArrow">
            <a:avLst>
              <a:gd name="adj1" fmla="val 35900"/>
              <a:gd name="adj2" fmla="val 395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6281204" y="1353280"/>
            <a:ext cx="496869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küldemény megtekintése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/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A hiánypótlás</a:t>
            </a:r>
          </a:p>
          <a:p>
            <a:pPr algn="ctr"/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teljesítése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 kísérőlevél megszövegezése</a:t>
            </a:r>
          </a:p>
          <a:p>
            <a:r>
              <a:rPr lang="hu-HU" sz="2400" dirty="0" smtClean="0">
                <a:latin typeface="Trebuchet MS" pitchFamily="34" charset="0"/>
              </a:rPr>
              <a:t>és szerkesztése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6" name="Kanyar felfelé 5"/>
          <p:cNvSpPr/>
          <p:nvPr/>
        </p:nvSpPr>
        <p:spPr>
          <a:xfrm flipH="1">
            <a:off x="952464" y="5673880"/>
            <a:ext cx="1944270" cy="936129"/>
          </a:xfrm>
          <a:prstGeom prst="bentUpArrow">
            <a:avLst>
              <a:gd name="adj1" fmla="val 12270"/>
              <a:gd name="adj2" fmla="val 25000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 kísérőlevél megszövegezése</a:t>
            </a:r>
          </a:p>
          <a:p>
            <a:r>
              <a:rPr lang="hu-HU" sz="2400" dirty="0" smtClean="0">
                <a:latin typeface="Trebuchet MS" pitchFamily="34" charset="0"/>
              </a:rPr>
              <a:t>és szerkesztése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6" name="Kanyar felfelé 5"/>
          <p:cNvSpPr/>
          <p:nvPr/>
        </p:nvSpPr>
        <p:spPr>
          <a:xfrm flipH="1">
            <a:off x="952464" y="5673880"/>
            <a:ext cx="1944270" cy="936129"/>
          </a:xfrm>
          <a:prstGeom prst="bentUpArrow">
            <a:avLst>
              <a:gd name="adj1" fmla="val 12270"/>
              <a:gd name="adj2" fmla="val 25000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 kísérőlevél megszövegezése</a:t>
            </a:r>
          </a:p>
          <a:p>
            <a:r>
              <a:rPr lang="hu-HU" sz="2400" dirty="0" smtClean="0">
                <a:latin typeface="Trebuchet MS" pitchFamily="34" charset="0"/>
              </a:rPr>
              <a:t>és szerkesztése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6" name="Kanyar felfelé 5"/>
          <p:cNvSpPr/>
          <p:nvPr/>
        </p:nvSpPr>
        <p:spPr>
          <a:xfrm flipH="1">
            <a:off x="1888594" y="5673880"/>
            <a:ext cx="1008140" cy="936129"/>
          </a:xfrm>
          <a:prstGeom prst="bentUpArrow">
            <a:avLst>
              <a:gd name="adj1" fmla="val 12270"/>
              <a:gd name="adj2" fmla="val 25000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9953714" y="617795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48394" y="164132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7649394" y="480976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1312514" y="1641320"/>
            <a:ext cx="1296180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449644" y="358559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5777134" y="279348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9953714" y="567388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953714" y="5760374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5057034" y="279348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zis 2"/>
          <p:cNvSpPr/>
          <p:nvPr/>
        </p:nvSpPr>
        <p:spPr>
          <a:xfrm>
            <a:off x="8056419" y="4536204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10025724" y="365760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Érkeztetés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Szignálás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Iktatás</a:t>
            </a:r>
          </a:p>
        </p:txBody>
      </p:sp>
      <p:sp>
        <p:nvSpPr>
          <p:cNvPr id="4" name="Szövegdoboz 3"/>
          <p:cNvSpPr txBox="1"/>
          <p:nvPr/>
        </p:nvSpPr>
        <p:spPr>
          <a:xfrm rot="20255862">
            <a:off x="5720049" y="5277836"/>
            <a:ext cx="483959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3200" dirty="0" smtClean="0">
                <a:latin typeface="Trebuchet MS" pitchFamily="34" charset="0"/>
              </a:rPr>
              <a:t>A már ismertetett módon</a:t>
            </a:r>
            <a:endParaRPr lang="hu-HU" sz="32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/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A hiánypótlás</a:t>
            </a:r>
          </a:p>
          <a:p>
            <a:pPr algn="ctr"/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kiértékelése</a:t>
            </a:r>
          </a:p>
        </p:txBody>
      </p:sp>
      <p:sp>
        <p:nvSpPr>
          <p:cNvPr id="4" name="Szövegdoboz 3"/>
          <p:cNvSpPr txBox="1"/>
          <p:nvPr/>
        </p:nvSpPr>
        <p:spPr>
          <a:xfrm rot="20255862">
            <a:off x="5720049" y="5277836"/>
            <a:ext cx="483959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3200" dirty="0" smtClean="0">
                <a:latin typeface="Trebuchet MS" pitchFamily="34" charset="0"/>
              </a:rPr>
              <a:t>A már ismertetett módon</a:t>
            </a:r>
            <a:endParaRPr lang="hu-HU" sz="32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/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A hiánypótlás</a:t>
            </a:r>
          </a:p>
          <a:p>
            <a:pPr algn="ctr"/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elfogadása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654714" y="2448232"/>
            <a:ext cx="5739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További lehetőségek a hiánypótlás után</a:t>
            </a:r>
          </a:p>
        </p:txBody>
      </p:sp>
      <p:sp>
        <p:nvSpPr>
          <p:cNvPr id="7" name="Jobbra nyíl 6"/>
          <p:cNvSpPr/>
          <p:nvPr/>
        </p:nvSpPr>
        <p:spPr>
          <a:xfrm rot="16200000">
            <a:off x="6580346" y="1997669"/>
            <a:ext cx="352649" cy="374852"/>
          </a:xfrm>
          <a:prstGeom prst="rightArrow">
            <a:avLst>
              <a:gd name="adj1" fmla="val 35900"/>
              <a:gd name="adj2" fmla="val 395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Jobbra nyíl 7"/>
          <p:cNvSpPr/>
          <p:nvPr/>
        </p:nvSpPr>
        <p:spPr>
          <a:xfrm rot="16200000">
            <a:off x="8437803" y="1997669"/>
            <a:ext cx="352649" cy="374852"/>
          </a:xfrm>
          <a:prstGeom prst="rightArrow">
            <a:avLst>
              <a:gd name="adj1" fmla="val 35900"/>
              <a:gd name="adj2" fmla="val 395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Jobbra nyíl 8"/>
          <p:cNvSpPr/>
          <p:nvPr/>
        </p:nvSpPr>
        <p:spPr>
          <a:xfrm rot="16200000">
            <a:off x="9892806" y="1973743"/>
            <a:ext cx="352649" cy="374852"/>
          </a:xfrm>
          <a:prstGeom prst="rightArrow">
            <a:avLst>
              <a:gd name="adj1" fmla="val 35900"/>
              <a:gd name="adj2" fmla="val 395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953714" y="574589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881704" y="502579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5057034" y="279348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Felhő 4"/>
          <p:cNvSpPr/>
          <p:nvPr/>
        </p:nvSpPr>
        <p:spPr>
          <a:xfrm>
            <a:off x="8873564" y="3153530"/>
            <a:ext cx="1224170" cy="720100"/>
          </a:xfrm>
          <a:prstGeom prst="clou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EH_orszag_jav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948" y="0"/>
            <a:ext cx="10350393" cy="731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5324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… folytatása ügyintézőként</a:t>
            </a:r>
            <a:endParaRPr sz="3500" dirty="0">
              <a:solidFill>
                <a:schemeClr val="accent3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408944" y="73662"/>
            <a:ext cx="6827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latin typeface="Trebuchet MS" pitchFamily="34" charset="0"/>
              </a:rPr>
              <a:t>Felhasználói kézikönyv (ÜI): 3.2</a:t>
            </a:r>
            <a:endParaRPr lang="hu-HU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2009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21"/>
          <p:cNvGrpSpPr/>
          <p:nvPr/>
        </p:nvGrpSpPr>
        <p:grpSpPr>
          <a:xfrm>
            <a:off x="3504534" y="846485"/>
            <a:ext cx="4689220" cy="6077790"/>
            <a:chOff x="2968744" y="1281270"/>
            <a:chExt cx="2388900" cy="3096300"/>
          </a:xfrm>
        </p:grpSpPr>
        <p:pic>
          <p:nvPicPr>
            <p:cNvPr id="1026" name="Picture 2" descr="F:\kepernyokepek\ikonok\status_erdemi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08944" y="12812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27" name="Picture 3" descr="F:\kepernyokepek\ikonok\status_erdemi_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8944" y="20013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28" name="Picture 4" descr="F:\kepernyokepek\ikonok\status_erdemi_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8944" y="2746375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29" name="Picture 5" descr="F:\kepernyokepek\ikonok\status_erdemi_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08944" y="34415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0" name="Picture 6" descr="F:\kepernyokepek\ikonok\status_erdemi_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08944" y="41616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1" name="Picture 7" descr="F:\kepernyokepek\ikonok\status_hiany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68744" y="12812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2" name="Picture 8" descr="F:\kepernyokepek\ikonok\status_hiany_0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68744" y="20013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3" name="Picture 9" descr="F:\kepernyokepek\ikonok\status_hiany_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68744" y="2725738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4" name="Picture 10" descr="F:\kepernyokepek\ikonok\status_hiany_2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68744" y="34415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5" name="Picture 11" descr="F:\kepernyokepek\ikonok\status_hiany_3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68744" y="41616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6" name="Picture 12" descr="F:\kepernyokepek\ikonok\status_jogorvoslat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29044" y="12812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7" name="Picture 13" descr="F:\kepernyokepek\ikonok\status_jogorvoslat_0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129044" y="20013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8" name="Picture 14" descr="F:\kepernyokepek\ikonok\status_jogorvoslat_1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29044" y="2725738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9" name="Picture 15" descr="F:\kepernyokepek\ikonok\status_jogorvoslat_2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129044" y="34415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0" name="Picture 16" descr="F:\kepernyokepek\ikonok\status_jogorvoslat_3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129044" y="41616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1" name="Picture 17" descr="F:\kepernyokepek\ikonok\status_szakhat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688844" y="12812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2" name="Picture 18" descr="F:\kepernyokepek\ikonok\status_szakhat_0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688844" y="20013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3" name="Picture 19" descr="F:\kepernyokepek\ikonok\status_szakhat_1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688844" y="2725738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4" name="Picture 20" descr="F:\kepernyokepek\ikonok\status_szakhat_2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688844" y="34415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5" name="Picture 21" descr="F:\kepernyokepek\ikonok\status_szakhat_3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688844" y="4161670"/>
              <a:ext cx="228600" cy="215900"/>
            </a:xfrm>
            <a:prstGeom prst="rect">
              <a:avLst/>
            </a:prstGeom>
            <a:noFill/>
          </p:spPr>
        </p:pic>
      </p:grpSp>
      <p:sp>
        <p:nvSpPr>
          <p:cNvPr id="23" name="Szövegdoboz 22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Határidőt jelző ikonok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013825" y="3519370"/>
            <a:ext cx="9670638" cy="11658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87728" tIns="43864" rIns="87728" bIns="43864" rtlCol="0">
            <a:spAutoFit/>
          </a:bodyPr>
          <a:lstStyle/>
          <a:p>
            <a:pPr algn="ctr"/>
            <a:r>
              <a:rPr lang="hu-HU" sz="3500" dirty="0" smtClean="0">
                <a:solidFill>
                  <a:srgbClr val="FFC000"/>
                </a:solidFill>
                <a:latin typeface="Trebuchet MS" pitchFamily="34" charset="0"/>
              </a:rPr>
              <a:t>További eljárási cselekmények igény és</a:t>
            </a:r>
            <a:br>
              <a:rPr lang="hu-HU" sz="35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3500" dirty="0" smtClean="0">
                <a:solidFill>
                  <a:srgbClr val="FFC000"/>
                </a:solidFill>
                <a:latin typeface="Trebuchet MS" pitchFamily="34" charset="0"/>
              </a:rPr>
              <a:t>a már bemutatottak szerint.</a:t>
            </a:r>
            <a:endParaRPr lang="hu-HU" sz="3500" dirty="0">
              <a:solidFill>
                <a:srgbClr val="FFC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ggatott nyíl jobbra 2"/>
          <p:cNvSpPr/>
          <p:nvPr/>
        </p:nvSpPr>
        <p:spPr>
          <a:xfrm rot="10800000">
            <a:off x="3880533" y="2137108"/>
            <a:ext cx="3937222" cy="3040984"/>
          </a:xfrm>
          <a:prstGeom prst="stripedRightArrow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5000">
    <p:cover/>
  </p:transition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13825" y="2460190"/>
            <a:ext cx="9670638" cy="27816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87728" tIns="43864" rIns="87728" bIns="43864" rtlCol="0">
            <a:spAutoFit/>
          </a:bodyPr>
          <a:lstStyle/>
          <a:p>
            <a:pPr algn="ctr"/>
            <a:r>
              <a:rPr lang="hu-HU" sz="3500" dirty="0" smtClean="0">
                <a:solidFill>
                  <a:srgbClr val="FFC000"/>
                </a:solidFill>
                <a:latin typeface="Trebuchet MS" pitchFamily="34" charset="0"/>
              </a:rPr>
              <a:t>Nem szükséges </a:t>
            </a:r>
            <a:br>
              <a:rPr lang="hu-HU" sz="35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3500" dirty="0" smtClean="0">
                <a:solidFill>
                  <a:srgbClr val="FFC000"/>
                </a:solidFill>
                <a:latin typeface="Trebuchet MS" pitchFamily="34" charset="0"/>
              </a:rPr>
              <a:t>a helyszínen mobil eszközzel</a:t>
            </a:r>
            <a:br>
              <a:rPr lang="hu-HU" sz="35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3500" dirty="0" smtClean="0">
                <a:solidFill>
                  <a:srgbClr val="FFC000"/>
                </a:solidFill>
                <a:latin typeface="Trebuchet MS" pitchFamily="34" charset="0"/>
              </a:rPr>
              <a:t>tervet ellenőrizni!</a:t>
            </a:r>
          </a:p>
          <a:p>
            <a:pPr algn="ctr"/>
            <a:endParaRPr lang="hu-HU" sz="3500" dirty="0" smtClean="0">
              <a:solidFill>
                <a:srgbClr val="FFC000"/>
              </a:solidFill>
              <a:latin typeface="Trebuchet MS" pitchFamily="34" charset="0"/>
            </a:endParaRPr>
          </a:p>
          <a:p>
            <a:pPr algn="ctr"/>
            <a:r>
              <a:rPr lang="hu-HU" sz="3500" dirty="0" smtClean="0">
                <a:solidFill>
                  <a:srgbClr val="FFC000"/>
                </a:solidFill>
                <a:latin typeface="Trebuchet MS" pitchFamily="34" charset="0"/>
              </a:rPr>
              <a:t>Lásd GYIK!</a:t>
            </a:r>
            <a:endParaRPr lang="hu-HU" sz="3500" dirty="0">
              <a:solidFill>
                <a:srgbClr val="FFC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1"/>
          <p:cNvSpPr>
            <a:spLocks noChangeArrowheads="1"/>
          </p:cNvSpPr>
          <p:nvPr/>
        </p:nvSpPr>
        <p:spPr bwMode="auto">
          <a:xfrm>
            <a:off x="9579246" y="2067951"/>
            <a:ext cx="1795976" cy="1796995"/>
          </a:xfrm>
          <a:prstGeom prst="ellipse">
            <a:avLst/>
          </a:prstGeom>
          <a:solidFill>
            <a:srgbClr val="E6E6E6"/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2" name="Csoportba foglalás 74"/>
          <p:cNvGrpSpPr/>
          <p:nvPr/>
        </p:nvGrpSpPr>
        <p:grpSpPr>
          <a:xfrm>
            <a:off x="9786475" y="2275296"/>
            <a:ext cx="1375105" cy="1375886"/>
            <a:chOff x="10078072" y="2376241"/>
            <a:chExt cx="1433513" cy="1433513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78072" y="2376241"/>
              <a:ext cx="1433513" cy="1433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11422" y="2981079"/>
              <a:ext cx="560388" cy="228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1737" y="4210506"/>
            <a:ext cx="1375105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589" y="4210506"/>
            <a:ext cx="1375105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4700" y="4210506"/>
            <a:ext cx="1375104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8774" y="4210506"/>
            <a:ext cx="1375104" cy="1375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48" name="AutoShape 11"/>
          <p:cNvCxnSpPr>
            <a:cxnSpLocks noChangeShapeType="1"/>
            <a:stCxn id="45" idx="0"/>
            <a:endCxn id="93" idx="1"/>
          </p:cNvCxnSpPr>
          <p:nvPr/>
        </p:nvCxnSpPr>
        <p:spPr bwMode="auto">
          <a:xfrm rot="5400000" flipH="1" flipV="1">
            <a:off x="4935579" y="1121108"/>
            <a:ext cx="546073" cy="5632726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49" name="AutoShape 12"/>
          <p:cNvCxnSpPr>
            <a:cxnSpLocks noChangeShapeType="1"/>
            <a:stCxn id="42" idx="0"/>
            <a:endCxn id="93" idx="1"/>
          </p:cNvCxnSpPr>
          <p:nvPr/>
        </p:nvCxnSpPr>
        <p:spPr bwMode="auto">
          <a:xfrm rot="5400000" flipH="1" flipV="1">
            <a:off x="5419098" y="1604626"/>
            <a:ext cx="546073" cy="4665688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50" name="AutoShape 13"/>
          <p:cNvCxnSpPr>
            <a:cxnSpLocks noChangeShapeType="1"/>
            <a:stCxn id="46" idx="0"/>
            <a:endCxn id="93" idx="1"/>
          </p:cNvCxnSpPr>
          <p:nvPr/>
        </p:nvCxnSpPr>
        <p:spPr bwMode="auto">
          <a:xfrm rot="5400000" flipH="1" flipV="1">
            <a:off x="5902616" y="2088145"/>
            <a:ext cx="546073" cy="3698652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52" name="AutoShape 15"/>
          <p:cNvCxnSpPr>
            <a:cxnSpLocks noChangeShapeType="1"/>
            <a:stCxn id="44" idx="0"/>
            <a:endCxn id="93" idx="1"/>
          </p:cNvCxnSpPr>
          <p:nvPr/>
        </p:nvCxnSpPr>
        <p:spPr bwMode="auto">
          <a:xfrm rot="5400000" flipH="1" flipV="1">
            <a:off x="4417524" y="603052"/>
            <a:ext cx="546073" cy="6668836"/>
          </a:xfrm>
          <a:prstGeom prst="bentConnector2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 type="triangle" w="med" len="med"/>
            <a:tailEnd/>
          </a:ln>
          <a:effectLst/>
        </p:spPr>
      </p:cxnSp>
      <p:pic>
        <p:nvPicPr>
          <p:cNvPr id="54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663" y="823955"/>
            <a:ext cx="1381481" cy="13822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55" name="AutoShape 18"/>
          <p:cNvCxnSpPr>
            <a:cxnSpLocks noChangeShapeType="1"/>
            <a:stCxn id="42" idx="2"/>
            <a:endCxn id="93" idx="2"/>
          </p:cNvCxnSpPr>
          <p:nvPr/>
        </p:nvCxnSpPr>
        <p:spPr bwMode="auto">
          <a:xfrm rot="5400000" flipH="1" flipV="1">
            <a:off x="5221641" y="2292707"/>
            <a:ext cx="1431332" cy="5156035"/>
          </a:xfrm>
          <a:prstGeom prst="bentConnector3">
            <a:avLst>
              <a:gd name="adj1" fmla="val -39582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57" name="AutoShape 20"/>
          <p:cNvCxnSpPr>
            <a:cxnSpLocks noChangeShapeType="1"/>
            <a:stCxn id="45" idx="2"/>
            <a:endCxn id="93" idx="2"/>
          </p:cNvCxnSpPr>
          <p:nvPr/>
        </p:nvCxnSpPr>
        <p:spPr bwMode="auto">
          <a:xfrm rot="5400000" flipH="1" flipV="1">
            <a:off x="4738122" y="1809188"/>
            <a:ext cx="1431332" cy="6123073"/>
          </a:xfrm>
          <a:prstGeom prst="bentConnector3">
            <a:avLst>
              <a:gd name="adj1" fmla="val -49190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58" name="AutoShape 21"/>
          <p:cNvCxnSpPr>
            <a:cxnSpLocks noChangeShapeType="1"/>
            <a:stCxn id="46" idx="2"/>
            <a:endCxn id="93" idx="2"/>
          </p:cNvCxnSpPr>
          <p:nvPr/>
        </p:nvCxnSpPr>
        <p:spPr bwMode="auto">
          <a:xfrm rot="5400000" flipH="1" flipV="1">
            <a:off x="5705159" y="2776225"/>
            <a:ext cx="1431332" cy="4188999"/>
          </a:xfrm>
          <a:prstGeom prst="bentConnector3">
            <a:avLst>
              <a:gd name="adj1" fmla="val -30887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59" name="AutoShape 22"/>
          <p:cNvCxnSpPr>
            <a:cxnSpLocks noChangeShapeType="1"/>
            <a:stCxn id="44" idx="2"/>
            <a:endCxn id="93" idx="2"/>
          </p:cNvCxnSpPr>
          <p:nvPr/>
        </p:nvCxnSpPr>
        <p:spPr bwMode="auto">
          <a:xfrm rot="5400000" flipH="1" flipV="1">
            <a:off x="4220067" y="1291133"/>
            <a:ext cx="1431332" cy="7159183"/>
          </a:xfrm>
          <a:prstGeom prst="bentConnector3">
            <a:avLst>
              <a:gd name="adj1" fmla="val -58342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</p:spPr>
      </p:cxnSp>
      <p:pic>
        <p:nvPicPr>
          <p:cNvPr id="60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5810" y="5661885"/>
            <a:ext cx="982218" cy="98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2" name="Picture 2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1921" y="5661885"/>
            <a:ext cx="974604" cy="10741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" name="Picture 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4884" y="3312033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3" name="Picture 2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18091" y="4556072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" name="Picture 3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10870" y="5039866"/>
            <a:ext cx="1276121" cy="9705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674885" y="2067998"/>
            <a:ext cx="1962912" cy="1243327"/>
            <a:chOff x="3225" y="1870"/>
            <a:chExt cx="1289" cy="816"/>
          </a:xfrm>
        </p:grpSpPr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3225" y="1870"/>
              <a:ext cx="1289" cy="816"/>
            </a:xfrm>
            <a:prstGeom prst="rect">
              <a:avLst/>
            </a:prstGeom>
            <a:solidFill>
              <a:srgbClr val="FFFFFF"/>
            </a:solidFill>
            <a:ln w="10800">
              <a:solidFill>
                <a:srgbClr val="008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80" name="Picture 3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258" y="1895"/>
              <a:ext cx="1224" cy="4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81" name="Text Box 34"/>
            <p:cNvSpPr txBox="1">
              <a:spLocks noChangeArrowheads="1"/>
            </p:cNvSpPr>
            <p:nvPr/>
          </p:nvSpPr>
          <p:spPr bwMode="auto">
            <a:xfrm>
              <a:off x="3225" y="2387"/>
              <a:ext cx="1289" cy="257"/>
            </a:xfrm>
            <a:prstGeom prst="rect">
              <a:avLst/>
            </a:prstGeom>
            <a:noFill/>
            <a:ln w="36000">
              <a:noFill/>
              <a:round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lnSpc>
                  <a:spcPct val="107000"/>
                </a:lnSpc>
                <a:tabLst>
                  <a:tab pos="694510" algn="l"/>
                  <a:tab pos="1389019" algn="l"/>
                </a:tabLst>
              </a:pPr>
              <a:r>
                <a:rPr lang="hu-HU" sz="1500" i="1" dirty="0">
                  <a:solidFill>
                    <a:srgbClr val="000000"/>
                  </a:solidFill>
                  <a:latin typeface="DINPro-Bold" pitchFamily="48" charset="0"/>
                </a:rPr>
                <a:t>Hivatali Kapu</a:t>
              </a:r>
            </a:p>
          </p:txBody>
        </p:sp>
      </p:grpSp>
      <p:cxnSp>
        <p:nvCxnSpPr>
          <p:cNvPr id="82" name="AutoShape 35"/>
          <p:cNvCxnSpPr>
            <a:cxnSpLocks noChangeShapeType="1"/>
            <a:stCxn id="44" idx="0"/>
            <a:endCxn id="78" idx="1"/>
          </p:cNvCxnSpPr>
          <p:nvPr/>
        </p:nvCxnSpPr>
        <p:spPr bwMode="auto">
          <a:xfrm rot="5400000" flipH="1" flipV="1">
            <a:off x="2255267" y="1790890"/>
            <a:ext cx="1520492" cy="3318743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83" name="AutoShape 36"/>
          <p:cNvCxnSpPr>
            <a:cxnSpLocks noChangeShapeType="1"/>
            <a:stCxn id="45" idx="0"/>
            <a:endCxn id="78" idx="1"/>
          </p:cNvCxnSpPr>
          <p:nvPr/>
        </p:nvCxnSpPr>
        <p:spPr bwMode="auto">
          <a:xfrm rot="5400000" flipH="1" flipV="1">
            <a:off x="2773322" y="2308944"/>
            <a:ext cx="1520492" cy="2282633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84" name="AutoShape 37"/>
          <p:cNvCxnSpPr>
            <a:cxnSpLocks noChangeShapeType="1"/>
            <a:stCxn id="42" idx="0"/>
            <a:endCxn id="78" idx="1"/>
          </p:cNvCxnSpPr>
          <p:nvPr/>
        </p:nvCxnSpPr>
        <p:spPr bwMode="auto">
          <a:xfrm rot="5400000" flipH="1" flipV="1">
            <a:off x="3256840" y="2792464"/>
            <a:ext cx="1520492" cy="1315595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cxnSp>
        <p:nvCxnSpPr>
          <p:cNvPr id="85" name="AutoShape 38"/>
          <p:cNvCxnSpPr>
            <a:cxnSpLocks noChangeShapeType="1"/>
            <a:stCxn id="46" idx="0"/>
            <a:endCxn id="78" idx="1"/>
          </p:cNvCxnSpPr>
          <p:nvPr/>
        </p:nvCxnSpPr>
        <p:spPr bwMode="auto">
          <a:xfrm rot="5400000" flipH="1" flipV="1">
            <a:off x="3740359" y="3275981"/>
            <a:ext cx="1520492" cy="348559"/>
          </a:xfrm>
          <a:prstGeom prst="bentConnector2">
            <a:avLst/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 type="triangle" w="med" len="med"/>
            <a:tailEnd/>
          </a:ln>
          <a:effectLst/>
        </p:spPr>
      </p:cxnSp>
      <p:pic>
        <p:nvPicPr>
          <p:cNvPr id="87" name="Picture 4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08958" y="5800111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89" name="AutoShape 41"/>
          <p:cNvCxnSpPr>
            <a:cxnSpLocks noChangeShapeType="1"/>
            <a:stCxn id="54" idx="3"/>
            <a:endCxn id="74" idx="0"/>
          </p:cNvCxnSpPr>
          <p:nvPr/>
        </p:nvCxnSpPr>
        <p:spPr bwMode="auto">
          <a:xfrm>
            <a:off x="2119144" y="1515088"/>
            <a:ext cx="8358091" cy="552862"/>
          </a:xfrm>
          <a:prstGeom prst="bentConnector2">
            <a:avLst/>
          </a:prstGeom>
          <a:noFill/>
          <a:ln w="76200">
            <a:solidFill>
              <a:schemeClr val="tx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90" name="AutoShape 42"/>
          <p:cNvCxnSpPr>
            <a:cxnSpLocks noChangeShapeType="1"/>
            <a:endCxn id="78" idx="3"/>
          </p:cNvCxnSpPr>
          <p:nvPr/>
        </p:nvCxnSpPr>
        <p:spPr bwMode="auto">
          <a:xfrm rot="10800000">
            <a:off x="6637798" y="2689664"/>
            <a:ext cx="3010526" cy="32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91" name="Freeform 43"/>
          <p:cNvSpPr>
            <a:spLocks noChangeArrowheads="1"/>
          </p:cNvSpPr>
          <p:nvPr/>
        </p:nvSpPr>
        <p:spPr bwMode="auto">
          <a:xfrm>
            <a:off x="7619168" y="2966467"/>
            <a:ext cx="2417591" cy="1174926"/>
          </a:xfrm>
          <a:custGeom>
            <a:avLst/>
            <a:gdLst/>
            <a:ahLst/>
            <a:cxnLst>
              <a:cxn ang="0">
                <a:pos x="0" y="2276"/>
              </a:cxn>
              <a:cxn ang="0">
                <a:pos x="2844" y="0"/>
              </a:cxn>
              <a:cxn ang="0">
                <a:pos x="1707" y="3328"/>
              </a:cxn>
              <a:cxn ang="0">
                <a:pos x="0" y="2276"/>
              </a:cxn>
            </a:cxnLst>
            <a:rect l="0" t="0" r="r" b="b"/>
            <a:pathLst>
              <a:path w="2845" h="3329">
                <a:moveTo>
                  <a:pt x="0" y="2276"/>
                </a:moveTo>
                <a:lnTo>
                  <a:pt x="2844" y="0"/>
                </a:lnTo>
                <a:lnTo>
                  <a:pt x="1707" y="3328"/>
                </a:lnTo>
                <a:lnTo>
                  <a:pt x="0" y="2276"/>
                </a:lnTo>
              </a:path>
            </a:pathLst>
          </a:custGeom>
          <a:solidFill>
            <a:srgbClr val="83CA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8024977" y="3173807"/>
            <a:ext cx="980695" cy="981252"/>
            <a:chOff x="6128" y="2893"/>
            <a:chExt cx="644" cy="644"/>
          </a:xfrm>
        </p:grpSpPr>
        <p:pic>
          <p:nvPicPr>
            <p:cNvPr id="93" name="Picture 4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128" y="2893"/>
              <a:ext cx="644" cy="6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4" name="Picture 46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436" y="3206"/>
              <a:ext cx="336" cy="3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72" name="Picture 2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10995" y="3242920"/>
            <a:ext cx="982218" cy="982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6" name="Szövegdoboz 95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Hatóságok együttműködése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91" grpId="0" animBg="1"/>
      <p:bldP spid="96" grpId="0" animBg="1"/>
    </p:bld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Csoportba foglalás 21"/>
          <p:cNvGrpSpPr/>
          <p:nvPr/>
        </p:nvGrpSpPr>
        <p:grpSpPr>
          <a:xfrm>
            <a:off x="3504534" y="846485"/>
            <a:ext cx="4689220" cy="6077790"/>
            <a:chOff x="2968744" y="1281270"/>
            <a:chExt cx="2388900" cy="3096300"/>
          </a:xfrm>
        </p:grpSpPr>
        <p:pic>
          <p:nvPicPr>
            <p:cNvPr id="1026" name="Picture 2" descr="F:\kepernyokepek\ikonok\status_erdemi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08944" y="12812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27" name="Picture 3" descr="F:\kepernyokepek\ikonok\status_erdemi_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8944" y="20013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28" name="Picture 4" descr="F:\kepernyokepek\ikonok\status_erdemi_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8944" y="2746375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29" name="Picture 5" descr="F:\kepernyokepek\ikonok\status_erdemi_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08944" y="34415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0" name="Picture 6" descr="F:\kepernyokepek\ikonok\status_erdemi_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08944" y="41616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1" name="Picture 7" descr="F:\kepernyokepek\ikonok\status_hiany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68744" y="12812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2" name="Picture 8" descr="F:\kepernyokepek\ikonok\status_hiany_0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68744" y="20013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3" name="Picture 9" descr="F:\kepernyokepek\ikonok\status_hiany_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68744" y="2725738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4" name="Picture 10" descr="F:\kepernyokepek\ikonok\status_hiany_2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68744" y="34415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5" name="Picture 11" descr="F:\kepernyokepek\ikonok\status_hiany_3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68744" y="41616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6" name="Picture 12" descr="F:\kepernyokepek\ikonok\status_jogorvoslat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29044" y="12812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7" name="Picture 13" descr="F:\kepernyokepek\ikonok\status_jogorvoslat_0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129044" y="20013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8" name="Picture 14" descr="F:\kepernyokepek\ikonok\status_jogorvoslat_1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29044" y="2725738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39" name="Picture 15" descr="F:\kepernyokepek\ikonok\status_jogorvoslat_2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129044" y="34415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0" name="Picture 16" descr="F:\kepernyokepek\ikonok\status_jogorvoslat_3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129044" y="41616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1" name="Picture 17" descr="F:\kepernyokepek\ikonok\status_szakhat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688844" y="12812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2" name="Picture 18" descr="F:\kepernyokepek\ikonok\status_szakhat_0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688844" y="20013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3" name="Picture 19" descr="F:\kepernyokepek\ikonok\status_szakhat_1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688844" y="2725738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4" name="Picture 20" descr="F:\kepernyokepek\ikonok\status_szakhat_2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688844" y="3441570"/>
              <a:ext cx="228600" cy="215900"/>
            </a:xfrm>
            <a:prstGeom prst="rect">
              <a:avLst/>
            </a:prstGeom>
            <a:noFill/>
          </p:spPr>
        </p:pic>
        <p:pic>
          <p:nvPicPr>
            <p:cNvPr id="1045" name="Picture 21" descr="F:\kepernyokepek\ikonok\status_szakhat_3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688844" y="4161670"/>
              <a:ext cx="228600" cy="215900"/>
            </a:xfrm>
            <a:prstGeom prst="rect">
              <a:avLst/>
            </a:prstGeom>
            <a:noFill/>
          </p:spPr>
        </p:pic>
      </p:grpSp>
      <p:sp>
        <p:nvSpPr>
          <p:cNvPr id="23" name="Szövegdoboz 22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Határidőt jelző ikonok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/>
            <a:r>
              <a:rPr lang="hu-HU" sz="63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Érdemi döntés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hiánypótlás teljesítése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688844" y="1425290"/>
            <a:ext cx="7561050" cy="1080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ekerekített téglalap 3"/>
          <p:cNvSpPr/>
          <p:nvPr/>
        </p:nvSpPr>
        <p:spPr>
          <a:xfrm>
            <a:off x="448394" y="1497300"/>
            <a:ext cx="3456480" cy="225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0426526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44" y="1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llipszis 5"/>
          <p:cNvSpPr/>
          <p:nvPr/>
        </p:nvSpPr>
        <p:spPr>
          <a:xfrm>
            <a:off x="9377634" y="221740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llipszis 5"/>
          <p:cNvSpPr/>
          <p:nvPr/>
        </p:nvSpPr>
        <p:spPr>
          <a:xfrm>
            <a:off x="9161604" y="509780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 döntés megszövegezése</a:t>
            </a:r>
          </a:p>
          <a:p>
            <a:r>
              <a:rPr lang="hu-HU" sz="2400" dirty="0" smtClean="0">
                <a:latin typeface="Trebuchet MS" pitchFamily="34" charset="0"/>
              </a:rPr>
              <a:t>és szerkesztése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 döntés megszövegezése</a:t>
            </a:r>
          </a:p>
          <a:p>
            <a:r>
              <a:rPr lang="hu-HU" sz="2400" dirty="0" smtClean="0">
                <a:latin typeface="Trebuchet MS" pitchFamily="34" charset="0"/>
              </a:rPr>
              <a:t>és szerkesztése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 döntés megszövegezése</a:t>
            </a:r>
          </a:p>
          <a:p>
            <a:r>
              <a:rPr lang="hu-HU" sz="2400" dirty="0" smtClean="0">
                <a:latin typeface="Trebuchet MS" pitchFamily="34" charset="0"/>
              </a:rPr>
              <a:t>és szerkesztése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 határozat mellékleteinek</a:t>
            </a:r>
          </a:p>
          <a:p>
            <a:r>
              <a:rPr lang="hu-HU" sz="2400" dirty="0" smtClean="0">
                <a:latin typeface="Trebuchet MS" pitchFamily="34" charset="0"/>
              </a:rPr>
              <a:t>csatolása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A határozat mellékleteinek</a:t>
            </a:r>
          </a:p>
          <a:p>
            <a:r>
              <a:rPr lang="hu-HU" sz="2400" dirty="0" smtClean="0">
                <a:latin typeface="Trebuchet MS" pitchFamily="34" charset="0"/>
              </a:rPr>
              <a:t>csatolása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Iktatás, kiadmányozás, </a:t>
            </a:r>
          </a:p>
          <a:p>
            <a:r>
              <a:rPr lang="hu-HU" sz="2400" dirty="0" smtClean="0">
                <a:latin typeface="Trebuchet MS" pitchFamily="34" charset="0"/>
              </a:rPr>
              <a:t>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952856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Iktatás, kiadmányozás, </a:t>
            </a:r>
          </a:p>
          <a:p>
            <a:r>
              <a:rPr lang="hu-HU" sz="2400" dirty="0" smtClean="0">
                <a:latin typeface="Trebuchet MS" pitchFamily="34" charset="0"/>
              </a:rPr>
              <a:t>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Iktatás, kiadmányozás, </a:t>
            </a:r>
          </a:p>
          <a:p>
            <a:r>
              <a:rPr lang="hu-HU" sz="2400" dirty="0" smtClean="0">
                <a:latin typeface="Trebuchet MS" pitchFamily="34" charset="0"/>
              </a:rPr>
              <a:t>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Iktatás, kiadmányozás, </a:t>
            </a:r>
          </a:p>
          <a:p>
            <a:r>
              <a:rPr lang="hu-HU" sz="2400" dirty="0" smtClean="0">
                <a:latin typeface="Trebuchet MS" pitchFamily="34" charset="0"/>
              </a:rPr>
              <a:t>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Iktatás, kiadmányozás, </a:t>
            </a:r>
          </a:p>
          <a:p>
            <a:r>
              <a:rPr lang="hu-HU" sz="2400" dirty="0" smtClean="0">
                <a:latin typeface="Trebuchet MS" pitchFamily="34" charset="0"/>
              </a:rPr>
              <a:t>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989226" y="5866069"/>
            <a:ext cx="515076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Iktatás, kiadmányozás, </a:t>
            </a:r>
          </a:p>
          <a:p>
            <a:r>
              <a:rPr lang="hu-HU" sz="2400" dirty="0" smtClean="0">
                <a:latin typeface="Trebuchet MS" pitchFamily="34" charset="0"/>
              </a:rPr>
              <a:t>expediálás</a:t>
            </a:r>
          </a:p>
          <a:p>
            <a:r>
              <a:rPr lang="hu-HU" sz="2400" dirty="0" smtClean="0">
                <a:latin typeface="Trebuchet MS" pitchFamily="34" charset="0"/>
              </a:rPr>
              <a:t>a korábban már ismertetett módon.</a:t>
            </a:r>
            <a:endParaRPr lang="hu-HU" sz="2400" dirty="0">
              <a:latin typeface="Trebuchet MS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>
                <a:latin typeface="Trebuchet MS" pitchFamily="34" charset="0"/>
                <a:cs typeface="Arial" pitchFamily="34" charset="0"/>
              </a:rPr>
              <a:t>é</a:t>
            </a:r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rdemi döntés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232219" y="2448232"/>
            <a:ext cx="307340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>
                <a:latin typeface="Trebuchet MS" pitchFamily="34" charset="0"/>
              </a:rPr>
              <a:t>További lehetőségek</a:t>
            </a:r>
          </a:p>
        </p:txBody>
      </p:sp>
      <p:sp>
        <p:nvSpPr>
          <p:cNvPr id="6" name="Jobbra nyíl 5"/>
          <p:cNvSpPr/>
          <p:nvPr/>
        </p:nvSpPr>
        <p:spPr>
          <a:xfrm rot="16200000">
            <a:off x="6925593" y="1997669"/>
            <a:ext cx="352649" cy="374852"/>
          </a:xfrm>
          <a:prstGeom prst="rightArrow">
            <a:avLst>
              <a:gd name="adj1" fmla="val 35900"/>
              <a:gd name="adj2" fmla="val 395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Jobbra nyíl 6"/>
          <p:cNvSpPr/>
          <p:nvPr/>
        </p:nvSpPr>
        <p:spPr>
          <a:xfrm rot="16200000">
            <a:off x="8236576" y="1997669"/>
            <a:ext cx="352649" cy="374852"/>
          </a:xfrm>
          <a:prstGeom prst="rightArrow">
            <a:avLst>
              <a:gd name="adj1" fmla="val 35900"/>
              <a:gd name="adj2" fmla="val 395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6232218" y="1425290"/>
            <a:ext cx="5017675" cy="792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9" grpId="1" animBg="1"/>
    </p:bld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ggatott nyíl jobbra 2"/>
          <p:cNvSpPr/>
          <p:nvPr/>
        </p:nvSpPr>
        <p:spPr>
          <a:xfrm rot="10800000">
            <a:off x="3880533" y="2137108"/>
            <a:ext cx="3937222" cy="3040984"/>
          </a:xfrm>
          <a:prstGeom prst="stripedRightArrow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5000">
    <p:cover/>
  </p:transition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6733" y="277707"/>
            <a:ext cx="9943545" cy="1219200"/>
          </a:xfrm>
        </p:spPr>
        <p:txBody>
          <a:bodyPr/>
          <a:lstStyle/>
          <a:p>
            <a:pPr algn="ctr" eaLnBrk="1" hangingPunct="1"/>
            <a:endParaRPr lang="hu-HU" sz="4300" b="1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966734" y="1706881"/>
            <a:ext cx="10502057" cy="5484707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endParaRPr lang="hu-HU" sz="1200" b="1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hu-HU" sz="2400" b="1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Az ügydöntő építésügyi hatóság feladata:</a:t>
            </a:r>
            <a:endParaRPr lang="hu-HU" sz="240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hu-HU" sz="2400">
                <a:latin typeface="Calibri" pitchFamily="34" charset="0"/>
                <a:ea typeface="Calibri" pitchFamily="34" charset="0"/>
                <a:cs typeface="Calibri" pitchFamily="34" charset="0"/>
              </a:rPr>
              <a:t>a településrendezési eszköz egyeztetési szakasza (314</a:t>
            </a:r>
            <a:r>
              <a:rPr lang="hu-HU" sz="2400" b="1">
                <a:latin typeface="Calibri" pitchFamily="34" charset="0"/>
                <a:ea typeface="Calibri" pitchFamily="34" charset="0"/>
                <a:cs typeface="Calibri" pitchFamily="34" charset="0"/>
              </a:rPr>
              <a:t>/</a:t>
            </a:r>
            <a:r>
              <a:rPr lang="hu-HU" sz="2400">
                <a:latin typeface="Calibri" pitchFamily="34" charset="0"/>
                <a:ea typeface="Calibri" pitchFamily="34" charset="0"/>
                <a:cs typeface="Calibri" pitchFamily="34" charset="0"/>
              </a:rPr>
              <a:t>2012. (XI. 8.) Kormr.),</a:t>
            </a:r>
          </a:p>
          <a:p>
            <a:r>
              <a:rPr lang="hu-HU" sz="2400">
                <a:latin typeface="Calibri" pitchFamily="34" charset="0"/>
                <a:ea typeface="Calibri" pitchFamily="34" charset="0"/>
                <a:cs typeface="Calibri" pitchFamily="34" charset="0"/>
              </a:rPr>
              <a:t>az elvi építési keretengedélyezés (Eljr.),</a:t>
            </a:r>
          </a:p>
          <a:p>
            <a:r>
              <a:rPr lang="hu-HU" sz="2400">
                <a:latin typeface="Calibri" pitchFamily="34" charset="0"/>
                <a:ea typeface="Calibri" pitchFamily="34" charset="0"/>
                <a:cs typeface="Calibri" pitchFamily="34" charset="0"/>
              </a:rPr>
              <a:t>a telekalakítási engedélyezési eljárás (338/2006. (XII. 23.) Kormr.</a:t>
            </a:r>
          </a:p>
          <a:p>
            <a:r>
              <a:rPr lang="hu-HU" sz="2400">
                <a:latin typeface="Calibri" pitchFamily="34" charset="0"/>
                <a:ea typeface="Calibri" pitchFamily="34" charset="0"/>
                <a:cs typeface="Calibri" pitchFamily="34" charset="0"/>
              </a:rPr>
              <a:t>az építési engedélyezési eljárást (Eljr.),</a:t>
            </a:r>
          </a:p>
          <a:p>
            <a:r>
              <a:rPr lang="hu-HU" sz="2400">
                <a:latin typeface="Calibri" pitchFamily="34" charset="0"/>
                <a:ea typeface="Calibri" pitchFamily="34" charset="0"/>
                <a:cs typeface="Calibri" pitchFamily="34" charset="0"/>
              </a:rPr>
              <a:t>az országos építési követelményektől való eltérés eng. (Eljr.).</a:t>
            </a:r>
          </a:p>
          <a:p>
            <a:pPr>
              <a:buFont typeface="Wingdings" pitchFamily="2" charset="2"/>
              <a:buNone/>
            </a:pPr>
            <a:r>
              <a:rPr lang="hu-HU" sz="2400" b="1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Az ügydöntő szakatóság feladata:</a:t>
            </a:r>
          </a:p>
          <a:p>
            <a:r>
              <a:rPr lang="hu-HU" sz="2400">
                <a:latin typeface="Calibri" pitchFamily="34" charset="0"/>
                <a:ea typeface="Calibri" pitchFamily="34" charset="0"/>
                <a:cs typeface="Calibri" pitchFamily="34" charset="0"/>
              </a:rPr>
              <a:t>A KHV, vagy/és EKHE eljárás (314/2005. (XII. 25.) Kormr.)</a:t>
            </a:r>
          </a:p>
          <a:p>
            <a:r>
              <a:rPr lang="hu-HU" sz="2400">
                <a:latin typeface="Calibri" pitchFamily="34" charset="0"/>
                <a:ea typeface="Calibri" pitchFamily="34" charset="0"/>
                <a:cs typeface="Calibri" pitchFamily="34" charset="0"/>
              </a:rPr>
              <a:t>a termőföld végleges más célú hasznosítása (338/2006. (XII. 23.) Kormr.),</a:t>
            </a:r>
          </a:p>
          <a:p>
            <a:r>
              <a:rPr lang="hu-HU" sz="2400">
                <a:latin typeface="Calibri" pitchFamily="34" charset="0"/>
                <a:ea typeface="Calibri" pitchFamily="34" charset="0"/>
                <a:cs typeface="Calibri" pitchFamily="34" charset="0"/>
              </a:rPr>
              <a:t>az erdő(elvi) igénybevétele (153/2009. (XI. 13.) FVM rendelet),</a:t>
            </a:r>
          </a:p>
          <a:p>
            <a:r>
              <a:rPr lang="hu-HU" sz="2400">
                <a:latin typeface="Calibri" pitchFamily="34" charset="0"/>
                <a:ea typeface="Calibri" pitchFamily="34" charset="0"/>
                <a:cs typeface="Calibri" pitchFamily="34" charset="0"/>
              </a:rPr>
              <a:t>próbafeltárás eng./bejelentés, megelőző régészeti feltárás (5/2010. (VIII. 18.) NEFMI rend., 257/2012. (IX. 14.) Korm. rendelet)</a:t>
            </a:r>
          </a:p>
          <a:p>
            <a:pPr>
              <a:buFont typeface="Wingdings" pitchFamily="2" charset="2"/>
              <a:buNone/>
            </a:pPr>
            <a:r>
              <a:rPr lang="hu-HU" sz="2400" b="1">
                <a:latin typeface="Calibri" pitchFamily="34" charset="0"/>
                <a:ea typeface="Calibri" pitchFamily="34" charset="0"/>
                <a:cs typeface="Calibri" pitchFamily="34" charset="0"/>
              </a:rPr>
              <a:t> </a:t>
            </a:r>
            <a:endParaRPr lang="hu-HU" sz="2400">
              <a:latin typeface="Times New Roman" pitchFamily="18" charset="0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 l="7381" t="3691" r="7381" b="22148"/>
          <a:stretch>
            <a:fillRect/>
          </a:stretch>
        </p:blipFill>
        <p:spPr bwMode="auto">
          <a:xfrm>
            <a:off x="229498" y="123614"/>
            <a:ext cx="11468790" cy="699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690271" y="969301"/>
            <a:ext cx="1013350" cy="168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1703621" y="969301"/>
            <a:ext cx="1013350" cy="168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2602222" y="3196749"/>
            <a:ext cx="1128099" cy="16129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  <p:sp>
        <p:nvSpPr>
          <p:cNvPr id="22" name="Téglalap 21"/>
          <p:cNvSpPr/>
          <p:nvPr/>
        </p:nvSpPr>
        <p:spPr>
          <a:xfrm>
            <a:off x="4283057" y="986465"/>
            <a:ext cx="1680836" cy="168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4283057" y="3196785"/>
            <a:ext cx="1381841" cy="16129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5664898" y="3196749"/>
            <a:ext cx="1197596" cy="16129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6862494" y="3196749"/>
            <a:ext cx="598798" cy="16129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  <p:sp>
        <p:nvSpPr>
          <p:cNvPr id="26" name="Téglalap 25"/>
          <p:cNvSpPr/>
          <p:nvPr/>
        </p:nvSpPr>
        <p:spPr>
          <a:xfrm>
            <a:off x="5964298" y="986465"/>
            <a:ext cx="1358810" cy="168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>
            <a:off x="7323108" y="986465"/>
            <a:ext cx="1105473" cy="168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8336458" y="3196243"/>
            <a:ext cx="1013350" cy="16134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9349808" y="3196786"/>
            <a:ext cx="1381841" cy="16134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  <p:sp>
        <p:nvSpPr>
          <p:cNvPr id="30" name="Téglalap 29"/>
          <p:cNvSpPr/>
          <p:nvPr/>
        </p:nvSpPr>
        <p:spPr>
          <a:xfrm>
            <a:off x="10731649" y="3196786"/>
            <a:ext cx="506675" cy="16134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40" tIns="54320" rIns="108640" bIns="54320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979526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1236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50120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zis 2"/>
          <p:cNvSpPr/>
          <p:nvPr/>
        </p:nvSpPr>
        <p:spPr>
          <a:xfrm>
            <a:off x="5650730" y="4461155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4" name="Lekerekített téglalap 3"/>
          <p:cNvSpPr/>
          <p:nvPr/>
        </p:nvSpPr>
        <p:spPr>
          <a:xfrm>
            <a:off x="1528544" y="3309137"/>
            <a:ext cx="4824670" cy="2764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2" name="Lefelé nyíl 1"/>
          <p:cNvSpPr/>
          <p:nvPr/>
        </p:nvSpPr>
        <p:spPr>
          <a:xfrm>
            <a:off x="6353214" y="4654357"/>
            <a:ext cx="276296" cy="94751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9449644" y="617795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6760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Tárhely létrehozása</a:t>
            </a:r>
            <a:endParaRPr sz="35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408944" y="73662"/>
            <a:ext cx="6827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latin typeface="Trebuchet MS" pitchFamily="34" charset="0"/>
              </a:rPr>
              <a:t>Felhasználói kézikönyv (ÜF): 6.3.1</a:t>
            </a:r>
            <a:endParaRPr lang="hu-HU" sz="16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tárhely létrehozása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tárhely létrehozása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tárhely létrehozása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tárhely létrehozása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tárhely létrehozása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tárhely létrehozása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9449644" y="5400324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tárhely létrehozása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tárhely létrehozása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tárhely létrehozása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Dokumentum feltöltése</a:t>
            </a:r>
            <a:endParaRPr sz="35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408944" y="73662"/>
            <a:ext cx="6827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latin typeface="Trebuchet MS" pitchFamily="34" charset="0"/>
              </a:rPr>
              <a:t>Felhasználói kézikönyv (ÜF): 7.2.5</a:t>
            </a:r>
            <a:endParaRPr lang="hu-HU" sz="16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dokumentumok feltöltése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dokumentumok feltöltése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dokumentumok feltöltése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448394" y="1655804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dokumentumok feltöltése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7649394" y="4809760"/>
            <a:ext cx="1080150" cy="28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/>
          <p:cNvSpPr txBox="1"/>
          <p:nvPr/>
        </p:nvSpPr>
        <p:spPr>
          <a:xfrm>
            <a:off x="184913" y="0"/>
            <a:ext cx="11296938" cy="7315200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  <a:t>Jelen előadás feltételezi, </a:t>
            </a:r>
            <a:b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  <a:t>hogy az oktatáson résztvevő</a:t>
            </a:r>
            <a:b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  <a:t>elolvasta és elsajátította az ÉTDR ún. </a:t>
            </a:r>
            <a:b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  <a:t>„</a:t>
            </a:r>
            <a:r>
              <a:rPr lang="hu-HU" sz="4800" b="1" dirty="0" smtClean="0">
                <a:solidFill>
                  <a:srgbClr val="FFC000"/>
                </a:solidFill>
                <a:latin typeface="Trebuchet MS" pitchFamily="34" charset="0"/>
              </a:rPr>
              <a:t>bevezető előadás</a:t>
            </a:r>
            <a: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  <a:t>”anyagát</a:t>
            </a:r>
            <a:b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  <a:t>és a hatósági csatlakozásról szóló tájékoztatót, </a:t>
            </a:r>
            <a:b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  <a:t>mely az</a:t>
            </a:r>
          </a:p>
          <a:p>
            <a:pPr algn="ctr">
              <a:lnSpc>
                <a:spcPct val="76000"/>
              </a:lnSpc>
            </a:pPr>
            <a:endParaRPr lang="hu-HU" sz="4800" dirty="0">
              <a:solidFill>
                <a:srgbClr val="FFC000"/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4800" dirty="0" err="1" smtClean="0">
                <a:solidFill>
                  <a:srgbClr val="FFC000"/>
                </a:solidFill>
                <a:latin typeface="Trebuchet MS" pitchFamily="34" charset="0"/>
              </a:rPr>
              <a:t>etdr.e-epites.hu</a:t>
            </a:r>
            <a:endParaRPr lang="hu-HU" sz="4800" dirty="0" smtClean="0">
              <a:solidFill>
                <a:srgbClr val="FFC000"/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endParaRPr lang="hu-HU" sz="4800" dirty="0" smtClean="0">
              <a:solidFill>
                <a:srgbClr val="FFC000"/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  <a:t>oldalon elérhető, letölthető.</a:t>
            </a:r>
            <a:endParaRPr sz="4800" dirty="0">
              <a:solidFill>
                <a:srgbClr val="FFC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dokumentumok feltöltése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240504" y="1641320"/>
            <a:ext cx="145055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Arial" pitchFamily="34" charset="0"/>
                <a:cs typeface="Arial" pitchFamily="34" charset="0"/>
              </a:rPr>
              <a:t>dokumentumok feltöltése</a:t>
            </a:r>
            <a:endParaRPr lang="hu-HU" sz="1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dokumentumok feltöltése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9424609" y="552986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dokumentumok feltöltése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5780069" y="2759127"/>
            <a:ext cx="1105185" cy="414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dokumentumok feltöltése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kepernyokepek\ikonok\file_adatsze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563" y="1368885"/>
            <a:ext cx="162560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F:\kepernyokepek\ikonok\file_letol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6563" y="1368885"/>
            <a:ext cx="162560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F:\kepernyokepek\ikonok\file_megne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6563" y="1368885"/>
            <a:ext cx="162560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F:\kepernyokepek\ikonok\file_megnezjegyzete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6563" y="1368885"/>
            <a:ext cx="162560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F:\kepernyokepek\ikonok\file_torl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6563" y="1368885"/>
            <a:ext cx="1625601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zövegdoboz 8"/>
          <p:cNvSpPr txBox="1"/>
          <p:nvPr/>
        </p:nvSpPr>
        <p:spPr>
          <a:xfrm>
            <a:off x="913011" y="3714565"/>
            <a:ext cx="1728192" cy="13849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A dokumentum adatainak</a:t>
            </a:r>
          </a:p>
          <a:p>
            <a:r>
              <a:rPr lang="hu-HU" dirty="0" smtClean="0">
                <a:solidFill>
                  <a:srgbClr val="FFC000"/>
                </a:solidFill>
              </a:rPr>
              <a:t>szerkesztése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73251" y="3714565"/>
            <a:ext cx="1728192" cy="13849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A dokumentum letöltése saját gépre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233491" y="3714565"/>
            <a:ext cx="1728192" cy="10618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A dokumentum törlése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393731" y="3714565"/>
            <a:ext cx="1728192" cy="17081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A dokumentum megtekintése ÉTDR támogatással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9553971" y="3714565"/>
            <a:ext cx="1728192" cy="20313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A dokumentum megtekintése ÉTDR támogatással</a:t>
            </a:r>
          </a:p>
          <a:p>
            <a:r>
              <a:rPr lang="hu-HU" dirty="0" smtClean="0">
                <a:solidFill>
                  <a:srgbClr val="FFC000"/>
                </a:solidFill>
              </a:rPr>
              <a:t>és jegyzetelés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Ikonok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ggatott nyíl jobbra 2"/>
          <p:cNvSpPr/>
          <p:nvPr/>
        </p:nvSpPr>
        <p:spPr>
          <a:xfrm rot="10800000">
            <a:off x="3880533" y="2137108"/>
            <a:ext cx="3937222" cy="3040984"/>
          </a:xfrm>
          <a:prstGeom prst="stripedRightArrow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5000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065" y="2275296"/>
            <a:ext cx="1375105" cy="1375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4" name="Rectangle 2"/>
          <p:cNvSpPr>
            <a:spLocks noChangeArrowheads="1"/>
          </p:cNvSpPr>
          <p:nvPr/>
        </p:nvSpPr>
        <p:spPr bwMode="auto">
          <a:xfrm>
            <a:off x="668588" y="4279619"/>
            <a:ext cx="7234753" cy="138227"/>
          </a:xfrm>
          <a:prstGeom prst="rect">
            <a:avLst/>
          </a:prstGeom>
          <a:solidFill>
            <a:srgbClr val="C5000B"/>
          </a:solidFill>
          <a:ln w="18000">
            <a:noFill/>
            <a:round/>
            <a:headEnd/>
            <a:tailEnd/>
          </a:ln>
          <a:effectLst/>
        </p:spPr>
        <p:txBody>
          <a:bodyPr wrap="none" lIns="87728" tIns="43864" rIns="87728" bIns="43864" anchor="ctr"/>
          <a:lstStyle/>
          <a:p>
            <a:endParaRPr lang="hu-HU"/>
          </a:p>
        </p:txBody>
      </p:sp>
      <p:sp>
        <p:nvSpPr>
          <p:cNvPr id="68" name="Téglalap 67"/>
          <p:cNvSpPr/>
          <p:nvPr/>
        </p:nvSpPr>
        <p:spPr>
          <a:xfrm>
            <a:off x="8335876" y="1098149"/>
            <a:ext cx="1044798" cy="1036584"/>
          </a:xfrm>
          <a:prstGeom prst="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380111" y="892992"/>
            <a:ext cx="5523230" cy="55292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654" y="2828241"/>
            <a:ext cx="1367491" cy="13682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6" name="Téglalap 125"/>
          <p:cNvSpPr/>
          <p:nvPr/>
        </p:nvSpPr>
        <p:spPr>
          <a:xfrm>
            <a:off x="8327074" y="2480549"/>
            <a:ext cx="1044798" cy="1036584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127" name="Téglalap 126"/>
          <p:cNvSpPr/>
          <p:nvPr/>
        </p:nvSpPr>
        <p:spPr>
          <a:xfrm>
            <a:off x="8327074" y="3881151"/>
            <a:ext cx="1044798" cy="103658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8335879" y="5239373"/>
            <a:ext cx="1044798" cy="1036584"/>
          </a:xfrm>
          <a:prstGeom prst="rect">
            <a:avLst/>
          </a:prstGeom>
          <a:noFill/>
          <a:ln w="762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pic>
        <p:nvPicPr>
          <p:cNvPr id="133" name="Picture 6" descr="F:\e-epitesugy_ekop\prezentacio\kepek\user\user_Dress_IT_engineer_avat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4682" y="1098149"/>
            <a:ext cx="1035995" cy="1036584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F:\e-epitesugy_ekop\prezentacio\kepek\user\user_Dress_IT_mom_avata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5880" y="2471746"/>
            <a:ext cx="1044795" cy="1045388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F:\e-epitesugy_ekop\prezentacio\kepek\user\user_Dress_IT_fireman_avata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5879" y="3883373"/>
            <a:ext cx="1035995" cy="1036584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9589" y="1228501"/>
            <a:ext cx="690664" cy="691056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125" name="Picture 2" descr="F:\e-epitesugy_ekop\prezentacio\kepek\user\man_gre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5879" y="5239373"/>
            <a:ext cx="1035996" cy="1036584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Csoportba foglalás 141"/>
          <p:cNvGrpSpPr/>
          <p:nvPr/>
        </p:nvGrpSpPr>
        <p:grpSpPr>
          <a:xfrm>
            <a:off x="2188116" y="1100337"/>
            <a:ext cx="5802383" cy="5460101"/>
            <a:chOff x="2281057" y="1146424"/>
            <a:chExt cx="6048840" cy="5688790"/>
          </a:xfrm>
          <a:solidFill>
            <a:schemeClr val="accent2"/>
          </a:solidFill>
        </p:grpSpPr>
        <p:sp>
          <p:nvSpPr>
            <p:cNvPr id="140" name="Téglalap 139"/>
            <p:cNvSpPr/>
            <p:nvPr/>
          </p:nvSpPr>
          <p:spPr>
            <a:xfrm>
              <a:off x="2281057" y="3378734"/>
              <a:ext cx="6048840" cy="3456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1" name="Téglalap 140"/>
            <p:cNvSpPr/>
            <p:nvPr/>
          </p:nvSpPr>
          <p:spPr>
            <a:xfrm>
              <a:off x="3881461" y="1146424"/>
              <a:ext cx="4448436" cy="4465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" name="Csoportba foglalás 122"/>
          <p:cNvGrpSpPr/>
          <p:nvPr/>
        </p:nvGrpSpPr>
        <p:grpSpPr>
          <a:xfrm>
            <a:off x="2723944" y="1228501"/>
            <a:ext cx="4856406" cy="4848814"/>
            <a:chOff x="2839643" y="1279955"/>
            <a:chExt cx="5062683" cy="5051900"/>
          </a:xfrm>
        </p:grpSpPr>
        <p:pic>
          <p:nvPicPr>
            <p:cNvPr id="67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31637" y="5611755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69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57224" y="5611855"/>
              <a:ext cx="719999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0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39643" y="3466886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1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41108" y="4545981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41208" y="1279955"/>
              <a:ext cx="720000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3" name="Picture 2" descr="F:\e-epitesugy_ekop\prezentacio\kepek\Crystal Project\database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188913" y="5611655"/>
              <a:ext cx="713413" cy="713413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74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841108" y="2361521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5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7289" y="1290394"/>
              <a:ext cx="720000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09873" y="1279955"/>
              <a:ext cx="720000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7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74980" y="1279955"/>
              <a:ext cx="720000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8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931536" y="2370594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79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017339" y="2370594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0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104079" y="2380835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1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7289" y="3466886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2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009773" y="3450694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3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89924" y="3453342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4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182226" y="3463867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5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175440" y="2370594"/>
              <a:ext cx="720100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6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31637" y="4530874"/>
              <a:ext cx="719999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7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017440" y="4516842"/>
              <a:ext cx="719999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8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95389" y="4532987"/>
              <a:ext cx="719999" cy="7200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89" name="Picture 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009774" y="5611655"/>
              <a:ext cx="720099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90" name="Picture 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089924" y="5611755"/>
              <a:ext cx="720099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  <p:pic>
          <p:nvPicPr>
            <p:cNvPr id="122" name="Picture 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82227" y="4530774"/>
              <a:ext cx="720099" cy="720100"/>
            </a:xfrm>
            <a:prstGeom prst="rect">
              <a:avLst/>
            </a:prstGeom>
            <a:noFill/>
            <a:ln w="3175">
              <a:noFill/>
              <a:round/>
              <a:headEnd/>
              <a:tailEnd/>
            </a:ln>
            <a:effectLst/>
          </p:spPr>
        </p:pic>
      </p:grpSp>
      <p:sp>
        <p:nvSpPr>
          <p:cNvPr id="143" name="Téglalap 142"/>
          <p:cNvSpPr/>
          <p:nvPr/>
        </p:nvSpPr>
        <p:spPr>
          <a:xfrm>
            <a:off x="7990499" y="5239373"/>
            <a:ext cx="336575" cy="1036584"/>
          </a:xfrm>
          <a:prstGeom prst="rect">
            <a:avLst/>
          </a:prstGeom>
          <a:solidFill>
            <a:schemeClr val="tx1">
              <a:lumMod val="50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144" name="Szövegdoboz 143"/>
          <p:cNvSpPr txBox="1"/>
          <p:nvPr/>
        </p:nvSpPr>
        <p:spPr>
          <a:xfrm>
            <a:off x="0" y="0"/>
            <a:ext cx="11698288" cy="5317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87728" tIns="43864" rIns="87728" bIns="43864" rtlCol="0">
            <a:spAutoFit/>
          </a:bodyPr>
          <a:lstStyle/>
          <a:p>
            <a:pPr marL="694510" indent="164489"/>
            <a:r>
              <a:rPr lang="hu-HU" sz="2900" b="1" dirty="0" smtClean="0">
                <a:solidFill>
                  <a:srgbClr val="FFC000"/>
                </a:solidFill>
                <a:latin typeface="Trebuchet MS" pitchFamily="34" charset="0"/>
                <a:cs typeface="Arial" pitchFamily="34" charset="0"/>
              </a:rPr>
              <a:t>Tárhely előzetes vizsgálata</a:t>
            </a:r>
            <a:endParaRPr lang="hu-HU" sz="2900" b="1" dirty="0">
              <a:solidFill>
                <a:srgbClr val="FFC000"/>
              </a:solidFill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7145" y="1"/>
            <a:ext cx="9143999" cy="731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2248644" y="2289410"/>
            <a:ext cx="1080150" cy="2160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0005598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1" y="-5505"/>
            <a:ext cx="2395344" cy="413565"/>
          </a:xfrm>
          <a:prstGeom prst="rect">
            <a:avLst/>
          </a:prstGeom>
          <a:noFill/>
        </p:spPr>
        <p:txBody>
          <a:bodyPr wrap="square" lIns="87728" tIns="43864" rIns="87728" bIns="43864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Trebuchet MS" pitchFamily="34" charset="0"/>
              </a:rPr>
              <a:t>III.14.</a:t>
            </a:r>
            <a:endParaRPr lang="hu-HU" dirty="0">
              <a:solidFill>
                <a:srgbClr val="FFC000"/>
              </a:solidFill>
              <a:latin typeface="Trebuchet MS" pitchFamily="34" charset="0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FFD320"/>
                </a:solidFill>
                <a:latin typeface="Trebuchet MS" pitchFamily="34" charset="0"/>
              </a:rPr>
              <a:t>Az</a:t>
            </a:r>
            <a:br>
              <a:rPr lang="hu-HU" sz="6300" b="1" dirty="0" smtClean="0">
                <a:solidFill>
                  <a:srgbClr val="FFD320"/>
                </a:solidFill>
                <a:latin typeface="Trebuchet MS" pitchFamily="34" charset="0"/>
              </a:rPr>
            </a:br>
            <a:r>
              <a:rPr lang="hu-HU" sz="6300" b="1" dirty="0" smtClean="0">
                <a:solidFill>
                  <a:srgbClr val="FFD320"/>
                </a:solidFill>
                <a:latin typeface="Trebuchet MS" pitchFamily="34" charset="0"/>
              </a:rPr>
              <a:t>építészeti-műszaki dokumentáció</a:t>
            </a:r>
          </a:p>
          <a:p>
            <a:pPr algn="ctr">
              <a:lnSpc>
                <a:spcPct val="76000"/>
              </a:lnSpc>
            </a:pPr>
            <a:endParaRPr lang="hu-HU" sz="3500" b="1" dirty="0" smtClean="0">
              <a:solidFill>
                <a:srgbClr val="FFD320"/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3500" b="1" dirty="0" smtClean="0">
                <a:solidFill>
                  <a:srgbClr val="FFD320"/>
                </a:solidFill>
                <a:latin typeface="Trebuchet MS" pitchFamily="34" charset="0"/>
              </a:rPr>
              <a:t>és egyéb mellékletek</a:t>
            </a:r>
            <a:endParaRPr sz="35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ekerekített téglalap 142"/>
          <p:cNvSpPr/>
          <p:nvPr/>
        </p:nvSpPr>
        <p:spPr>
          <a:xfrm>
            <a:off x="5918219" y="4279637"/>
            <a:ext cx="1934128" cy="8293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Vélemények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8" name="Lekerekített téglalap 127"/>
          <p:cNvSpPr/>
          <p:nvPr/>
        </p:nvSpPr>
        <p:spPr>
          <a:xfrm>
            <a:off x="5918219" y="3726715"/>
            <a:ext cx="2003204" cy="552922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Igazolások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0" name="Lekerekített téglalap 39"/>
          <p:cNvSpPr/>
          <p:nvPr/>
        </p:nvSpPr>
        <p:spPr>
          <a:xfrm>
            <a:off x="5918219" y="2344411"/>
            <a:ext cx="2072280" cy="1382304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r>
              <a:rPr lang="hu-HU" sz="1900" dirty="0" err="1" smtClean="0">
                <a:solidFill>
                  <a:schemeClr val="bg1"/>
                </a:solidFill>
                <a:latin typeface="Trebuchet MS" pitchFamily="34" charset="0"/>
              </a:rPr>
              <a:t>Nyilatko-</a:t>
            </a:r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hu-HU" sz="1900" dirty="0" err="1" smtClean="0">
                <a:solidFill>
                  <a:schemeClr val="bg1"/>
                </a:solidFill>
                <a:latin typeface="Trebuchet MS" pitchFamily="34" charset="0"/>
              </a:rPr>
              <a:t>zatok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3" name="Lekerekített téglalap 42"/>
          <p:cNvSpPr/>
          <p:nvPr/>
        </p:nvSpPr>
        <p:spPr>
          <a:xfrm>
            <a:off x="5918220" y="0"/>
            <a:ext cx="4213635" cy="82938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pPr>
              <a:lnSpc>
                <a:spcPts val="2015"/>
              </a:lnSpc>
            </a:pPr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Kérelem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19" name="Lekerekített téglalap 118"/>
          <p:cNvSpPr/>
          <p:nvPr/>
        </p:nvSpPr>
        <p:spPr>
          <a:xfrm>
            <a:off x="3707788" y="5316365"/>
            <a:ext cx="7990500" cy="1998835"/>
          </a:xfrm>
          <a:prstGeom prst="roundRect">
            <a:avLst>
              <a:gd name="adj" fmla="val 3978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endParaRPr lang="hu-HU" sz="19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9" name="Lekerekített téglalap 88"/>
          <p:cNvSpPr/>
          <p:nvPr/>
        </p:nvSpPr>
        <p:spPr>
          <a:xfrm>
            <a:off x="-1" y="0"/>
            <a:ext cx="5849144" cy="7315200"/>
          </a:xfrm>
          <a:prstGeom prst="roundRect">
            <a:avLst>
              <a:gd name="adj" fmla="val 3978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Építészeti-műszaki dokumentáció</a:t>
            </a:r>
          </a:p>
        </p:txBody>
      </p:sp>
      <p:sp>
        <p:nvSpPr>
          <p:cNvPr id="47" name="Lekerekített téglalap 46"/>
          <p:cNvSpPr/>
          <p:nvPr/>
        </p:nvSpPr>
        <p:spPr>
          <a:xfrm>
            <a:off x="184913" y="5731056"/>
            <a:ext cx="1657824" cy="1382304"/>
          </a:xfrm>
          <a:prstGeom prst="roundRect">
            <a:avLst>
              <a:gd name="adj" fmla="val 8164"/>
            </a:avLst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Számítások</a:t>
            </a:r>
          </a:p>
        </p:txBody>
      </p:sp>
      <p:sp>
        <p:nvSpPr>
          <p:cNvPr id="46" name="Lekerekített téglalap 45"/>
          <p:cNvSpPr/>
          <p:nvPr/>
        </p:nvSpPr>
        <p:spPr>
          <a:xfrm>
            <a:off x="184913" y="3795830"/>
            <a:ext cx="1657824" cy="1935226"/>
          </a:xfrm>
          <a:prstGeom prst="roundRect">
            <a:avLst>
              <a:gd name="adj" fmla="val 8164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Környezeti</a:t>
            </a:r>
          </a:p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állapotadat</a:t>
            </a:r>
          </a:p>
        </p:txBody>
      </p:sp>
      <p:sp>
        <p:nvSpPr>
          <p:cNvPr id="44" name="Lekerekített téglalap 43"/>
          <p:cNvSpPr/>
          <p:nvPr/>
        </p:nvSpPr>
        <p:spPr>
          <a:xfrm>
            <a:off x="184913" y="1860605"/>
            <a:ext cx="1657824" cy="1935226"/>
          </a:xfrm>
          <a:prstGeom prst="roundRect">
            <a:avLst>
              <a:gd name="adj" fmla="val 8164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Tervlapok</a:t>
            </a:r>
          </a:p>
        </p:txBody>
      </p:sp>
      <p:sp>
        <p:nvSpPr>
          <p:cNvPr id="45" name="Lekerekített téglalap 44"/>
          <p:cNvSpPr/>
          <p:nvPr/>
        </p:nvSpPr>
        <p:spPr>
          <a:xfrm>
            <a:off x="184913" y="478301"/>
            <a:ext cx="1657824" cy="1382304"/>
          </a:xfrm>
          <a:prstGeom prst="roundRect">
            <a:avLst>
              <a:gd name="adj" fmla="val 8164"/>
            </a:avLst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Műszaki leírások</a:t>
            </a:r>
          </a:p>
        </p:txBody>
      </p:sp>
      <p:sp>
        <p:nvSpPr>
          <p:cNvPr id="41" name="Lekerekített téglalap 40"/>
          <p:cNvSpPr/>
          <p:nvPr/>
        </p:nvSpPr>
        <p:spPr>
          <a:xfrm>
            <a:off x="5987295" y="6560438"/>
            <a:ext cx="1934128" cy="55292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Vélemények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9" name="Lekerekített téglalap 38"/>
          <p:cNvSpPr/>
          <p:nvPr/>
        </p:nvSpPr>
        <p:spPr>
          <a:xfrm>
            <a:off x="5987295" y="5454595"/>
            <a:ext cx="2003204" cy="1105843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t" anchorCtr="0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Igazolások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5" name="Lekerekített téglalap 54"/>
          <p:cNvSpPr/>
          <p:nvPr/>
        </p:nvSpPr>
        <p:spPr>
          <a:xfrm>
            <a:off x="1704585" y="6836899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…</a:t>
            </a:r>
          </a:p>
        </p:txBody>
      </p:sp>
      <p:sp>
        <p:nvSpPr>
          <p:cNvPr id="56" name="Lekerekített téglalap 55"/>
          <p:cNvSpPr/>
          <p:nvPr/>
        </p:nvSpPr>
        <p:spPr>
          <a:xfrm>
            <a:off x="1704585" y="6560438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épületenergetikai számítás</a:t>
            </a:r>
          </a:p>
        </p:txBody>
      </p:sp>
      <p:sp>
        <p:nvSpPr>
          <p:cNvPr id="57" name="Lekerekített téglalap 56"/>
          <p:cNvSpPr/>
          <p:nvPr/>
        </p:nvSpPr>
        <p:spPr>
          <a:xfrm>
            <a:off x="1704585" y="6283977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tartószerkezeti számítás</a:t>
            </a:r>
          </a:p>
        </p:txBody>
      </p:sp>
      <p:sp>
        <p:nvSpPr>
          <p:cNvPr id="58" name="Lekerekített téglalap 57"/>
          <p:cNvSpPr/>
          <p:nvPr/>
        </p:nvSpPr>
        <p:spPr>
          <a:xfrm>
            <a:off x="1704585" y="6007517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telek beépítettségének számítása</a:t>
            </a:r>
          </a:p>
        </p:txBody>
      </p:sp>
      <p:sp>
        <p:nvSpPr>
          <p:cNvPr id="59" name="Lekerekített téglalap 58"/>
          <p:cNvSpPr/>
          <p:nvPr/>
        </p:nvSpPr>
        <p:spPr>
          <a:xfrm>
            <a:off x="1704585" y="5731056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épületmagasság-számítás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0" name="Lekerekített téglalap 59"/>
          <p:cNvSpPr/>
          <p:nvPr/>
        </p:nvSpPr>
        <p:spPr>
          <a:xfrm>
            <a:off x="1704585" y="5454595"/>
            <a:ext cx="4006407" cy="27646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…</a:t>
            </a:r>
          </a:p>
        </p:txBody>
      </p:sp>
      <p:sp>
        <p:nvSpPr>
          <p:cNvPr id="61" name="Lekerekített téglalap 60"/>
          <p:cNvSpPr/>
          <p:nvPr/>
        </p:nvSpPr>
        <p:spPr>
          <a:xfrm>
            <a:off x="1704585" y="5178134"/>
            <a:ext cx="4006407" cy="27646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tömegvázlat</a:t>
            </a:r>
          </a:p>
        </p:txBody>
      </p:sp>
      <p:sp>
        <p:nvSpPr>
          <p:cNvPr id="84" name="Lekerekített téglalap 83"/>
          <p:cNvSpPr/>
          <p:nvPr/>
        </p:nvSpPr>
        <p:spPr>
          <a:xfrm>
            <a:off x="1704585" y="4901673"/>
            <a:ext cx="4006407" cy="27646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színterv</a:t>
            </a:r>
          </a:p>
        </p:txBody>
      </p:sp>
      <p:sp>
        <p:nvSpPr>
          <p:cNvPr id="85" name="Lekerekített téglalap 84"/>
          <p:cNvSpPr/>
          <p:nvPr/>
        </p:nvSpPr>
        <p:spPr>
          <a:xfrm>
            <a:off x="1704585" y="4625213"/>
            <a:ext cx="4006407" cy="27646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kilátási-rálátási terv</a:t>
            </a:r>
          </a:p>
        </p:txBody>
      </p:sp>
      <p:sp>
        <p:nvSpPr>
          <p:cNvPr id="86" name="Lekerekített téglalap 85"/>
          <p:cNvSpPr/>
          <p:nvPr/>
        </p:nvSpPr>
        <p:spPr>
          <a:xfrm>
            <a:off x="1704585" y="4348752"/>
            <a:ext cx="4006407" cy="27646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látványterv</a:t>
            </a:r>
          </a:p>
        </p:txBody>
      </p:sp>
      <p:sp>
        <p:nvSpPr>
          <p:cNvPr id="87" name="Lekerekített téglalap 86"/>
          <p:cNvSpPr/>
          <p:nvPr/>
        </p:nvSpPr>
        <p:spPr>
          <a:xfrm>
            <a:off x="1704585" y="4072291"/>
            <a:ext cx="4006407" cy="27646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utcakép</a:t>
            </a:r>
          </a:p>
        </p:txBody>
      </p:sp>
      <p:sp>
        <p:nvSpPr>
          <p:cNvPr id="90" name="Lekerekített téglalap 89"/>
          <p:cNvSpPr/>
          <p:nvPr/>
        </p:nvSpPr>
        <p:spPr>
          <a:xfrm>
            <a:off x="1704585" y="3795830"/>
            <a:ext cx="4006407" cy="27646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fotó, fotómontázs</a:t>
            </a:r>
          </a:p>
        </p:txBody>
      </p:sp>
      <p:sp>
        <p:nvSpPr>
          <p:cNvPr id="91" name="Lekerekített téglalap 90"/>
          <p:cNvSpPr/>
          <p:nvPr/>
        </p:nvSpPr>
        <p:spPr>
          <a:xfrm>
            <a:off x="1704585" y="3519370"/>
            <a:ext cx="4006407" cy="276461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…</a:t>
            </a:r>
          </a:p>
        </p:txBody>
      </p:sp>
      <p:sp>
        <p:nvSpPr>
          <p:cNvPr id="92" name="Lekerekített téglalap 91"/>
          <p:cNvSpPr/>
          <p:nvPr/>
        </p:nvSpPr>
        <p:spPr>
          <a:xfrm>
            <a:off x="1704585" y="3242909"/>
            <a:ext cx="4006407" cy="276461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kertépítészeti terv</a:t>
            </a:r>
          </a:p>
        </p:txBody>
      </p:sp>
      <p:sp>
        <p:nvSpPr>
          <p:cNvPr id="93" name="Lekerekített téglalap 92"/>
          <p:cNvSpPr/>
          <p:nvPr/>
        </p:nvSpPr>
        <p:spPr>
          <a:xfrm>
            <a:off x="1704585" y="2966448"/>
            <a:ext cx="4006407" cy="276461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homlokzati terv(</a:t>
            </a:r>
            <a:r>
              <a:rPr lang="hu-HU" sz="1900" dirty="0" err="1" smtClean="0">
                <a:solidFill>
                  <a:schemeClr val="bg1"/>
                </a:solidFill>
                <a:latin typeface="Trebuchet MS" pitchFamily="34" charset="0"/>
              </a:rPr>
              <a:t>ek</a:t>
            </a:r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94" name="Lekerekített téglalap 93"/>
          <p:cNvSpPr/>
          <p:nvPr/>
        </p:nvSpPr>
        <p:spPr>
          <a:xfrm>
            <a:off x="1704585" y="2689987"/>
            <a:ext cx="4006407" cy="276461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terepmetszet</a:t>
            </a:r>
          </a:p>
        </p:txBody>
      </p:sp>
      <p:sp>
        <p:nvSpPr>
          <p:cNvPr id="95" name="Lekerekített téglalap 94"/>
          <p:cNvSpPr/>
          <p:nvPr/>
        </p:nvSpPr>
        <p:spPr>
          <a:xfrm>
            <a:off x="1704585" y="2413526"/>
            <a:ext cx="4006407" cy="276461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metszet(</a:t>
            </a:r>
            <a:r>
              <a:rPr lang="hu-HU" sz="1900" dirty="0" err="1" smtClean="0">
                <a:solidFill>
                  <a:schemeClr val="bg1"/>
                </a:solidFill>
                <a:latin typeface="Trebuchet MS" pitchFamily="34" charset="0"/>
              </a:rPr>
              <a:t>ek</a:t>
            </a:r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96" name="Lekerekített téglalap 95"/>
          <p:cNvSpPr/>
          <p:nvPr/>
        </p:nvSpPr>
        <p:spPr>
          <a:xfrm>
            <a:off x="1704585" y="2137066"/>
            <a:ext cx="4006407" cy="276461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eltérő szintek alaprajzai</a:t>
            </a:r>
          </a:p>
        </p:txBody>
      </p:sp>
      <p:sp>
        <p:nvSpPr>
          <p:cNvPr id="97" name="Lekerekített téglalap 96"/>
          <p:cNvSpPr/>
          <p:nvPr/>
        </p:nvSpPr>
        <p:spPr>
          <a:xfrm>
            <a:off x="1704585" y="1860605"/>
            <a:ext cx="4006407" cy="276461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tervező által készített helyszínrajz</a:t>
            </a:r>
          </a:p>
        </p:txBody>
      </p:sp>
      <p:sp>
        <p:nvSpPr>
          <p:cNvPr id="98" name="Lekerekített téglalap 97"/>
          <p:cNvSpPr/>
          <p:nvPr/>
        </p:nvSpPr>
        <p:spPr>
          <a:xfrm>
            <a:off x="1704585" y="1584144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…</a:t>
            </a:r>
          </a:p>
        </p:txBody>
      </p:sp>
      <p:sp>
        <p:nvSpPr>
          <p:cNvPr id="99" name="Lekerekített téglalap 98"/>
          <p:cNvSpPr/>
          <p:nvPr/>
        </p:nvSpPr>
        <p:spPr>
          <a:xfrm>
            <a:off x="1704585" y="1307683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rétegrendi kimutatás</a:t>
            </a:r>
          </a:p>
        </p:txBody>
      </p:sp>
      <p:sp>
        <p:nvSpPr>
          <p:cNvPr id="100" name="Lekerekített téglalap 99"/>
          <p:cNvSpPr/>
          <p:nvPr/>
        </p:nvSpPr>
        <p:spPr>
          <a:xfrm>
            <a:off x="1704585" y="1031222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tartószerkezeti műszaki leírás</a:t>
            </a:r>
          </a:p>
        </p:txBody>
      </p:sp>
      <p:sp>
        <p:nvSpPr>
          <p:cNvPr id="101" name="Lekerekített téglalap 100"/>
          <p:cNvSpPr/>
          <p:nvPr/>
        </p:nvSpPr>
        <p:spPr>
          <a:xfrm>
            <a:off x="1704585" y="754762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gépészeti műszaki leírás</a:t>
            </a:r>
          </a:p>
        </p:txBody>
      </p:sp>
      <p:sp>
        <p:nvSpPr>
          <p:cNvPr id="102" name="Lekerekített téglalap 101"/>
          <p:cNvSpPr/>
          <p:nvPr/>
        </p:nvSpPr>
        <p:spPr>
          <a:xfrm>
            <a:off x="1704585" y="478301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építészeti műszaki leírás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1" name="Lekerekített téglalap 120"/>
          <p:cNvSpPr/>
          <p:nvPr/>
        </p:nvSpPr>
        <p:spPr>
          <a:xfrm>
            <a:off x="7506967" y="6836899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geodéziai felmérés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2" name="Lekerekített téglalap 121"/>
          <p:cNvSpPr/>
          <p:nvPr/>
        </p:nvSpPr>
        <p:spPr>
          <a:xfrm>
            <a:off x="7506967" y="6560438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err="1" smtClean="0">
                <a:solidFill>
                  <a:schemeClr val="bg1"/>
                </a:solidFill>
                <a:latin typeface="Trebuchet MS" pitchFamily="34" charset="0"/>
              </a:rPr>
              <a:t>geotechnikai</a:t>
            </a:r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 jelentés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3" name="Lekerekített téglalap 122"/>
          <p:cNvSpPr/>
          <p:nvPr/>
        </p:nvSpPr>
        <p:spPr>
          <a:xfrm>
            <a:off x="7506967" y="6283977"/>
            <a:ext cx="4006407" cy="27646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KSH adatlapok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4" name="Lekerekített téglalap 123"/>
          <p:cNvSpPr/>
          <p:nvPr/>
        </p:nvSpPr>
        <p:spPr>
          <a:xfrm>
            <a:off x="7506967" y="6007517"/>
            <a:ext cx="4006407" cy="27646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földhivatali térképmásolat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5" name="Lekerekített téglalap 124"/>
          <p:cNvSpPr/>
          <p:nvPr/>
        </p:nvSpPr>
        <p:spPr>
          <a:xfrm>
            <a:off x="7506967" y="5731056"/>
            <a:ext cx="4006407" cy="27646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tervezési program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6" name="Lekerekített téglalap 125"/>
          <p:cNvSpPr/>
          <p:nvPr/>
        </p:nvSpPr>
        <p:spPr>
          <a:xfrm>
            <a:off x="7506967" y="5454595"/>
            <a:ext cx="4006407" cy="27646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aláíró-címlap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2" name="Lekerekített téglalap 131"/>
          <p:cNvSpPr/>
          <p:nvPr/>
        </p:nvSpPr>
        <p:spPr>
          <a:xfrm>
            <a:off x="7506967" y="4832558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állami tervtanácsi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3" name="Lekerekített téglalap 132"/>
          <p:cNvSpPr/>
          <p:nvPr/>
        </p:nvSpPr>
        <p:spPr>
          <a:xfrm>
            <a:off x="7506967" y="4556097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önkormányzati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4" name="Lekerekített téglalap 133"/>
          <p:cNvSpPr/>
          <p:nvPr/>
        </p:nvSpPr>
        <p:spPr>
          <a:xfrm>
            <a:off x="7506967" y="4279637"/>
            <a:ext cx="4006407" cy="2764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szakértői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5" name="Lekerekített téglalap 134"/>
          <p:cNvSpPr/>
          <p:nvPr/>
        </p:nvSpPr>
        <p:spPr>
          <a:xfrm>
            <a:off x="7506967" y="4003176"/>
            <a:ext cx="4006407" cy="27646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…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6" name="Lekerekített téglalap 135"/>
          <p:cNvSpPr/>
          <p:nvPr/>
        </p:nvSpPr>
        <p:spPr>
          <a:xfrm>
            <a:off x="7506967" y="3726715"/>
            <a:ext cx="4006407" cy="27646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illetékek, díjak, bírságok befiz.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7" name="Lekerekített téglalap 136"/>
          <p:cNvSpPr/>
          <p:nvPr/>
        </p:nvSpPr>
        <p:spPr>
          <a:xfrm>
            <a:off x="7506967" y="3450254"/>
            <a:ext cx="4006407" cy="276461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jegyzőkönyv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8" name="Lekerekített téglalap 137"/>
          <p:cNvSpPr/>
          <p:nvPr/>
        </p:nvSpPr>
        <p:spPr>
          <a:xfrm>
            <a:off x="7506967" y="3173794"/>
            <a:ext cx="4006407" cy="276461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tanúnyilatkozat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9" name="Lekerekített téglalap 138"/>
          <p:cNvSpPr/>
          <p:nvPr/>
        </p:nvSpPr>
        <p:spPr>
          <a:xfrm>
            <a:off x="7506967" y="2897333"/>
            <a:ext cx="4006407" cy="276461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fellebbezési jogról v. lemondó ny.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40" name="Lekerekített téglalap 139"/>
          <p:cNvSpPr/>
          <p:nvPr/>
        </p:nvSpPr>
        <p:spPr>
          <a:xfrm>
            <a:off x="7506967" y="2620872"/>
            <a:ext cx="4006407" cy="276461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hozzájáruló nyilatkozat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41" name="Lekerekített téglalap 140"/>
          <p:cNvSpPr/>
          <p:nvPr/>
        </p:nvSpPr>
        <p:spPr>
          <a:xfrm>
            <a:off x="7506967" y="2344411"/>
            <a:ext cx="4006407" cy="276461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meghatalmazói nyilatkozat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42" name="Lekerekített téglalap 141"/>
          <p:cNvSpPr/>
          <p:nvPr/>
        </p:nvSpPr>
        <p:spPr>
          <a:xfrm>
            <a:off x="7506967" y="0"/>
            <a:ext cx="4006407" cy="82938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>
              <a:lnSpc>
                <a:spcPts val="2015"/>
              </a:lnSpc>
            </a:pPr>
            <a:r>
              <a:rPr lang="hu-HU" sz="1900" dirty="0" smtClean="0">
                <a:solidFill>
                  <a:schemeClr val="bg1"/>
                </a:solidFill>
                <a:latin typeface="Trebuchet MS" pitchFamily="34" charset="0"/>
              </a:rPr>
              <a:t>engedély, jogorvoslat, felfüggesztés iránti, hiánypótlás, stb.</a:t>
            </a:r>
            <a:endParaRPr lang="hu-HU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913" y="1169453"/>
            <a:ext cx="684345" cy="684734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913" y="6422208"/>
            <a:ext cx="690760" cy="691152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7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913" y="3104678"/>
            <a:ext cx="690760" cy="691152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75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5673" y="5109019"/>
            <a:ext cx="690760" cy="691152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7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913" y="4417867"/>
            <a:ext cx="690760" cy="691152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77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5673" y="4417867"/>
            <a:ext cx="690761" cy="691152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78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4913" y="5109019"/>
            <a:ext cx="690760" cy="691152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79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18219" y="3104678"/>
            <a:ext cx="621684" cy="622037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8980" y="3035564"/>
            <a:ext cx="684345" cy="684734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81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87295" y="5938401"/>
            <a:ext cx="621684" cy="622037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8056" y="5869287"/>
            <a:ext cx="684345" cy="684734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83" name="Picture 2" descr="F:\e-epitesugy_ekop\prezentacio\kepek\Crystal Project\databas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29842" y="6214862"/>
            <a:ext cx="414456" cy="414691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103" name="Picture 2" descr="F:\e-epitesugy_ekop\prezentacio\kepek\Crystal Project\databas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78055" y="409186"/>
            <a:ext cx="414456" cy="414691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104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960766" y="3588485"/>
            <a:ext cx="552608" cy="552922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pic>
        <p:nvPicPr>
          <p:cNvPr id="105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18219" y="340070"/>
            <a:ext cx="621684" cy="622037"/>
          </a:xfrm>
          <a:prstGeom prst="rect">
            <a:avLst/>
          </a:prstGeom>
          <a:noFill/>
          <a:ln w="3175">
            <a:noFill/>
            <a:round/>
            <a:headEnd/>
            <a:tailEnd/>
          </a:ln>
          <a:effectLst/>
        </p:spPr>
      </p:pic>
      <p:sp>
        <p:nvSpPr>
          <p:cNvPr id="106" name="TextShape 2"/>
          <p:cNvSpPr txBox="1"/>
          <p:nvPr/>
        </p:nvSpPr>
        <p:spPr>
          <a:xfrm>
            <a:off x="5918219" y="892993"/>
            <a:ext cx="5563632" cy="1382304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3100" b="1" dirty="0" smtClean="0">
                <a:solidFill>
                  <a:srgbClr val="FFD320"/>
                </a:solidFill>
                <a:latin typeface="Trebuchet MS" pitchFamily="34" charset="0"/>
              </a:rPr>
              <a:t>8. melléklet</a:t>
            </a:r>
          </a:p>
          <a:p>
            <a:pPr algn="ctr">
              <a:lnSpc>
                <a:spcPct val="76000"/>
              </a:lnSpc>
            </a:pPr>
            <a:r>
              <a:rPr lang="hu-HU" sz="3100" b="1" dirty="0" smtClean="0">
                <a:solidFill>
                  <a:srgbClr val="FFD320"/>
                </a:solidFill>
                <a:latin typeface="Trebuchet MS" pitchFamily="34" charset="0"/>
              </a:rPr>
              <a:t>+ 15.§ (6) </a:t>
            </a:r>
            <a:endParaRPr sz="31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00"/>
                            </p:stCondLst>
                            <p:childTnLst>
                              <p:par>
                                <p:cTn id="2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000"/>
                            </p:stCondLst>
                            <p:childTnLst>
                              <p:par>
                                <p:cTn id="2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000"/>
                            </p:stCondLst>
                            <p:childTnLst>
                              <p:par>
                                <p:cTn id="27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00"/>
                            </p:stCondLst>
                            <p:childTnLst>
                              <p:par>
                                <p:cTn id="29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28" grpId="0" animBg="1"/>
      <p:bldP spid="40" grpId="0" animBg="1"/>
      <p:bldP spid="43" grpId="0" animBg="1"/>
      <p:bldP spid="119" grpId="0" animBg="1"/>
      <p:bldP spid="89" grpId="0" animBg="1"/>
      <p:bldP spid="47" grpId="0" animBg="1"/>
      <p:bldP spid="46" grpId="0" animBg="1"/>
      <p:bldP spid="44" grpId="0" animBg="1"/>
      <p:bldP spid="45" grpId="0" animBg="1"/>
      <p:bldP spid="41" grpId="0" animBg="1"/>
      <p:bldP spid="39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84" grpId="0" animBg="1"/>
      <p:bldP spid="85" grpId="0" animBg="1"/>
      <p:bldP spid="86" grpId="0" animBg="1"/>
      <p:bldP spid="87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0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1" y="-5505"/>
            <a:ext cx="2395344" cy="413565"/>
          </a:xfrm>
          <a:prstGeom prst="rect">
            <a:avLst/>
          </a:prstGeom>
          <a:noFill/>
        </p:spPr>
        <p:txBody>
          <a:bodyPr wrap="square" lIns="87728" tIns="43864" rIns="87728" bIns="43864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Trebuchet MS" pitchFamily="34" charset="0"/>
              </a:rPr>
              <a:t>III.2.f</a:t>
            </a:r>
            <a:endParaRPr lang="hu-HU" dirty="0">
              <a:solidFill>
                <a:srgbClr val="FFC000"/>
              </a:solidFill>
              <a:latin typeface="Trebuchet MS" pitchFamily="34" charset="0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3800" b="1" dirty="0" smtClean="0">
                <a:solidFill>
                  <a:srgbClr val="FFD320"/>
                </a:solidFill>
                <a:latin typeface="Trebuchet MS" pitchFamily="34" charset="0"/>
              </a:rPr>
              <a:t>A kérelem és tartalma:</a:t>
            </a:r>
          </a:p>
          <a:p>
            <a:pPr algn="ctr">
              <a:lnSpc>
                <a:spcPct val="76000"/>
              </a:lnSpc>
            </a:pPr>
            <a:endParaRPr lang="hu-HU" sz="6300" b="1" dirty="0" smtClean="0">
              <a:solidFill>
                <a:srgbClr val="FFD320"/>
              </a:solidFill>
              <a:latin typeface="Trebuchet MS" pitchFamily="34" charset="0"/>
            </a:endParaRPr>
          </a:p>
          <a:p>
            <a:pPr algn="ctr">
              <a:lnSpc>
                <a:spcPct val="76000"/>
              </a:lnSpc>
            </a:pPr>
            <a:r>
              <a:rPr lang="hu-HU" sz="6300" b="1" dirty="0" err="1" smtClean="0">
                <a:solidFill>
                  <a:srgbClr val="FFD320"/>
                </a:solidFill>
                <a:latin typeface="Trebuchet MS" pitchFamily="34" charset="0"/>
              </a:rPr>
              <a:t>Tárhelyadatok</a:t>
            </a:r>
            <a:endParaRPr sz="35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Bővített nézet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336934" y="73662"/>
            <a:ext cx="6899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latin typeface="Trebuchet MS" pitchFamily="34" charset="0"/>
              </a:rPr>
              <a:t>Felhasználói kézikönyv (ÜF): 7.2.3, 7.2.4., 7.2-6 .- 7.2.9.</a:t>
            </a:r>
            <a:endParaRPr lang="hu-HU" sz="16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1744574" y="2433430"/>
            <a:ext cx="1080150" cy="28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/>
          <p:cNvSpPr txBox="1"/>
          <p:nvPr/>
        </p:nvSpPr>
        <p:spPr>
          <a:xfrm>
            <a:off x="184913" y="0"/>
            <a:ext cx="11296938" cy="7315200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/>
            <a: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  <a:t>A prezentációhoz segédanyagként használható a felhasználói kézikönyv,</a:t>
            </a:r>
            <a:b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</a:br>
            <a: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  <a:t>az egyes fejezeteknél a jobb felső sarokban a felhasználói kézikönyv fejezetére való hivatkozás olvasható.</a:t>
            </a:r>
          </a:p>
          <a:p>
            <a:pPr algn="ctr"/>
            <a:endParaRPr lang="hu-HU" sz="4800" dirty="0" smtClean="0">
              <a:solidFill>
                <a:srgbClr val="FFC000"/>
              </a:solidFill>
              <a:latin typeface="Trebuchet MS" pitchFamily="34" charset="0"/>
            </a:endParaRPr>
          </a:p>
          <a:p>
            <a:pPr algn="ctr"/>
            <a:r>
              <a:rPr lang="hu-HU" sz="4800" dirty="0" smtClean="0">
                <a:solidFill>
                  <a:srgbClr val="FFC000"/>
                </a:solidFill>
                <a:latin typeface="Trebuchet MS" pitchFamily="34" charset="0"/>
              </a:rPr>
              <a:t>(ÜF = ügyféli, ÜI = ügyintézői kötet)</a:t>
            </a:r>
            <a:endParaRPr sz="4800" dirty="0">
              <a:solidFill>
                <a:srgbClr val="FFC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650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9449644" y="6105940"/>
            <a:ext cx="1080150" cy="28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9377634" y="3369560"/>
            <a:ext cx="936130" cy="28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6569244" y="73662"/>
            <a:ext cx="4667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latin typeface="Trebuchet MS" pitchFamily="34" charset="0"/>
              </a:rPr>
              <a:t>Felhasználói kézikönyv (ÜF): 4.2</a:t>
            </a:r>
            <a:endParaRPr lang="hu-HU" sz="1600" dirty="0">
              <a:latin typeface="Trebuchet MS" pitchFamily="34" charset="0"/>
            </a:endParaRPr>
          </a:p>
        </p:txBody>
      </p:sp>
      <p:sp>
        <p:nvSpPr>
          <p:cNvPr id="5" name="TextShape 2"/>
          <p:cNvSpPr txBox="1"/>
          <p:nvPr/>
        </p:nvSpPr>
        <p:spPr>
          <a:xfrm>
            <a:off x="184913" y="0"/>
            <a:ext cx="11296938" cy="7315200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/>
            <a:r>
              <a:rPr lang="hu-HU" sz="4800" dirty="0" smtClean="0">
                <a:solidFill>
                  <a:srgbClr val="002060"/>
                </a:solidFill>
                <a:latin typeface="Trebuchet MS" pitchFamily="34" charset="0"/>
              </a:rPr>
              <a:t>A prezentációhoz segédanyagként használható a felhasználói kézikönyv,</a:t>
            </a:r>
            <a:br>
              <a:rPr lang="hu-HU" sz="4800" dirty="0" smtClean="0">
                <a:solidFill>
                  <a:srgbClr val="002060"/>
                </a:solidFill>
                <a:latin typeface="Trebuchet MS" pitchFamily="34" charset="0"/>
              </a:rPr>
            </a:br>
            <a:r>
              <a:rPr lang="hu-HU" sz="4800" dirty="0" smtClean="0">
                <a:solidFill>
                  <a:srgbClr val="002060"/>
                </a:solidFill>
                <a:latin typeface="Trebuchet MS" pitchFamily="34" charset="0"/>
              </a:rPr>
              <a:t>az egyes fejezeteknél a jobb felső sarokban a felhasználói kézikönyv fejezetére való hivatkozás olvasható.</a:t>
            </a:r>
          </a:p>
          <a:p>
            <a:pPr algn="ctr"/>
            <a:endParaRPr lang="hu-HU" sz="4800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algn="ctr"/>
            <a:r>
              <a:rPr lang="hu-HU" sz="4800" dirty="0" smtClean="0">
                <a:solidFill>
                  <a:srgbClr val="002060"/>
                </a:solidFill>
                <a:latin typeface="Trebuchet MS" pitchFamily="34" charset="0"/>
              </a:rPr>
              <a:t>(ÜF = ügyféli, ÜI = ügyintézői kötet)</a:t>
            </a:r>
            <a:endParaRPr sz="4800" dirty="0">
              <a:solidFill>
                <a:srgbClr val="00206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663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bővített nézet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Shape 2"/>
          <p:cNvSpPr txBox="1"/>
          <p:nvPr/>
        </p:nvSpPr>
        <p:spPr>
          <a:xfrm>
            <a:off x="184913" y="1480472"/>
            <a:ext cx="11296938" cy="4354257"/>
          </a:xfrm>
          <a:prstGeom prst="rect">
            <a:avLst/>
          </a:prstGeom>
        </p:spPr>
        <p:txBody>
          <a:bodyPr lIns="61681" tIns="30841" rIns="61681" bIns="30841" anchor="ctr"/>
          <a:lstStyle/>
          <a:p>
            <a:pPr algn="ctr">
              <a:lnSpc>
                <a:spcPct val="76000"/>
              </a:lnSpc>
            </a:pPr>
            <a:r>
              <a:rPr lang="hu-HU" sz="6300" b="1" dirty="0" smtClean="0">
                <a:solidFill>
                  <a:srgbClr val="002060"/>
                </a:solidFill>
                <a:latin typeface="Trebuchet MS" pitchFamily="34" charset="0"/>
              </a:rPr>
              <a:t>A kérelem benyújtása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6569244" y="73662"/>
            <a:ext cx="4667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latin typeface="Trebuchet MS" pitchFamily="34" charset="0"/>
              </a:rPr>
              <a:t>Felhasználói kézikönyv (ÜF): 7.3.3.</a:t>
            </a:r>
            <a:endParaRPr lang="hu-HU" sz="16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benyújtása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benyújtása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688844" y="1353280"/>
            <a:ext cx="756105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címzett hatóság kiválasztása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137184" y="1353280"/>
            <a:ext cx="511271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520404" y="1353280"/>
            <a:ext cx="331246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832864" y="1353280"/>
            <a:ext cx="2304320" cy="864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mellékleteinek csatolása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mellékleteinek csatolása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443273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mellékleteinek csatolása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mellékleteinek csatolása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mellékleteinek csatolása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9424609" y="6177950"/>
            <a:ext cx="1105185" cy="34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mellékleteinek csatolása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mellékleteinek csatolása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2464674" y="4089660"/>
            <a:ext cx="1934074" cy="27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1240504" y="4089660"/>
            <a:ext cx="360050" cy="27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10025724" y="5817900"/>
            <a:ext cx="936130" cy="27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benyújtása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benyújtása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10025724" y="5817900"/>
            <a:ext cx="936130" cy="27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benyújtása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5129044" y="2865490"/>
            <a:ext cx="936130" cy="27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16967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 rot="16200000">
            <a:off x="-3450930" y="3465173"/>
            <a:ext cx="7315202" cy="38485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97192" tIns="43864" rIns="86346" bIns="44900" rtlCol="0">
            <a:spAutoFit/>
          </a:bodyPr>
          <a:lstStyle/>
          <a:p>
            <a:r>
              <a:rPr lang="hu-HU" sz="1900" dirty="0" smtClean="0">
                <a:latin typeface="Trebuchet MS" pitchFamily="34" charset="0"/>
                <a:cs typeface="Arial" pitchFamily="34" charset="0"/>
              </a:rPr>
              <a:t>a kérelem benyújtása</a:t>
            </a:r>
            <a:endParaRPr lang="hu-HU" sz="19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10097734" y="3657600"/>
            <a:ext cx="936130" cy="27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ggatott nyíl jobbra 2"/>
          <p:cNvSpPr/>
          <p:nvPr/>
        </p:nvSpPr>
        <p:spPr>
          <a:xfrm rot="10800000">
            <a:off x="3880533" y="2137108"/>
            <a:ext cx="3937222" cy="3040984"/>
          </a:xfrm>
          <a:prstGeom prst="stripedRightArrow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87728" tIns="43864" rIns="87728" bIns="43864"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advTm="5000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6210</TotalTime>
  <Words>2123</Words>
  <Application>Microsoft Office PowerPoint</Application>
  <PresentationFormat>Egyéni</PresentationFormat>
  <Paragraphs>642</Paragraphs>
  <Slides>329</Slides>
  <Notes>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329</vt:i4>
      </vt:variant>
    </vt:vector>
  </HeadingPairs>
  <TitlesOfParts>
    <vt:vector size="330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  <vt:lpstr>78. dia</vt:lpstr>
      <vt:lpstr>79. dia</vt:lpstr>
      <vt:lpstr>80. dia</vt:lpstr>
      <vt:lpstr>81. dia</vt:lpstr>
      <vt:lpstr>82. dia</vt:lpstr>
      <vt:lpstr>83. dia</vt:lpstr>
      <vt:lpstr>84. dia</vt:lpstr>
      <vt:lpstr>85. dia</vt:lpstr>
      <vt:lpstr>86. dia</vt:lpstr>
      <vt:lpstr>87. dia</vt:lpstr>
      <vt:lpstr>88. dia</vt:lpstr>
      <vt:lpstr>89. dia</vt:lpstr>
      <vt:lpstr>90. dia</vt:lpstr>
      <vt:lpstr>91. dia</vt:lpstr>
      <vt:lpstr>92. dia</vt:lpstr>
      <vt:lpstr>93. dia</vt:lpstr>
      <vt:lpstr>94. dia</vt:lpstr>
      <vt:lpstr>95. dia</vt:lpstr>
      <vt:lpstr>96. dia</vt:lpstr>
      <vt:lpstr>97. dia</vt:lpstr>
      <vt:lpstr>98. dia</vt:lpstr>
      <vt:lpstr>99. dia</vt:lpstr>
      <vt:lpstr>100. dia</vt:lpstr>
      <vt:lpstr>101. dia</vt:lpstr>
      <vt:lpstr>102. dia</vt:lpstr>
      <vt:lpstr>103. dia</vt:lpstr>
      <vt:lpstr>104. dia</vt:lpstr>
      <vt:lpstr>105. dia</vt:lpstr>
      <vt:lpstr>106. dia</vt:lpstr>
      <vt:lpstr>107. dia</vt:lpstr>
      <vt:lpstr>108. dia</vt:lpstr>
      <vt:lpstr>109. dia</vt:lpstr>
      <vt:lpstr>110. dia</vt:lpstr>
      <vt:lpstr>111. dia</vt:lpstr>
      <vt:lpstr>112. dia</vt:lpstr>
      <vt:lpstr>113. dia</vt:lpstr>
      <vt:lpstr>114. dia</vt:lpstr>
      <vt:lpstr>115. dia</vt:lpstr>
      <vt:lpstr>116. dia</vt:lpstr>
      <vt:lpstr>117. dia</vt:lpstr>
      <vt:lpstr>118. dia</vt:lpstr>
      <vt:lpstr>119. dia</vt:lpstr>
      <vt:lpstr>120. dia</vt:lpstr>
      <vt:lpstr>121. dia</vt:lpstr>
      <vt:lpstr>122. dia</vt:lpstr>
      <vt:lpstr>123. dia</vt:lpstr>
      <vt:lpstr>124. dia</vt:lpstr>
      <vt:lpstr>125. dia</vt:lpstr>
      <vt:lpstr>126. dia</vt:lpstr>
      <vt:lpstr>127. dia</vt:lpstr>
      <vt:lpstr>128. dia</vt:lpstr>
      <vt:lpstr>129. dia</vt:lpstr>
      <vt:lpstr>130. dia</vt:lpstr>
      <vt:lpstr>131. dia</vt:lpstr>
      <vt:lpstr>132. dia</vt:lpstr>
      <vt:lpstr>133. dia</vt:lpstr>
      <vt:lpstr>134. dia</vt:lpstr>
      <vt:lpstr>135. dia</vt:lpstr>
      <vt:lpstr>136. dia</vt:lpstr>
      <vt:lpstr>137. dia</vt:lpstr>
      <vt:lpstr>138. dia</vt:lpstr>
      <vt:lpstr>139. dia</vt:lpstr>
      <vt:lpstr>140. dia</vt:lpstr>
      <vt:lpstr>141. dia</vt:lpstr>
      <vt:lpstr>142. dia</vt:lpstr>
      <vt:lpstr>143. dia</vt:lpstr>
      <vt:lpstr>144. dia</vt:lpstr>
      <vt:lpstr>145. dia</vt:lpstr>
      <vt:lpstr>146. dia</vt:lpstr>
      <vt:lpstr>147. dia</vt:lpstr>
      <vt:lpstr>148. dia</vt:lpstr>
      <vt:lpstr>149. dia</vt:lpstr>
      <vt:lpstr>150. dia</vt:lpstr>
      <vt:lpstr>151. dia</vt:lpstr>
      <vt:lpstr>152. dia</vt:lpstr>
      <vt:lpstr>153. dia</vt:lpstr>
      <vt:lpstr>154. dia</vt:lpstr>
      <vt:lpstr>155. dia</vt:lpstr>
      <vt:lpstr>156. dia</vt:lpstr>
      <vt:lpstr>157. dia</vt:lpstr>
      <vt:lpstr>158. dia</vt:lpstr>
      <vt:lpstr>159. dia</vt:lpstr>
      <vt:lpstr>160. dia</vt:lpstr>
      <vt:lpstr>161. dia</vt:lpstr>
      <vt:lpstr>162. dia</vt:lpstr>
      <vt:lpstr>163. dia</vt:lpstr>
      <vt:lpstr>164. dia</vt:lpstr>
      <vt:lpstr>165. dia</vt:lpstr>
      <vt:lpstr>166. dia</vt:lpstr>
      <vt:lpstr>167. dia</vt:lpstr>
      <vt:lpstr>168. dia</vt:lpstr>
      <vt:lpstr>169. dia</vt:lpstr>
      <vt:lpstr>170. dia</vt:lpstr>
      <vt:lpstr>171. dia</vt:lpstr>
      <vt:lpstr>172. dia</vt:lpstr>
      <vt:lpstr>173. dia</vt:lpstr>
      <vt:lpstr>174. dia</vt:lpstr>
      <vt:lpstr>175. dia</vt:lpstr>
      <vt:lpstr>176. dia</vt:lpstr>
      <vt:lpstr>177. dia</vt:lpstr>
      <vt:lpstr>178. dia</vt:lpstr>
      <vt:lpstr>179. dia</vt:lpstr>
      <vt:lpstr>180. dia</vt:lpstr>
      <vt:lpstr>181. dia</vt:lpstr>
      <vt:lpstr>182. dia</vt:lpstr>
      <vt:lpstr>183. dia</vt:lpstr>
      <vt:lpstr>184. dia</vt:lpstr>
      <vt:lpstr>185. dia</vt:lpstr>
      <vt:lpstr>186. dia</vt:lpstr>
      <vt:lpstr>187. dia</vt:lpstr>
      <vt:lpstr>188. dia</vt:lpstr>
      <vt:lpstr>189. dia</vt:lpstr>
      <vt:lpstr>190. dia</vt:lpstr>
      <vt:lpstr>191. dia</vt:lpstr>
      <vt:lpstr>192. dia</vt:lpstr>
      <vt:lpstr>193. dia</vt:lpstr>
      <vt:lpstr>194. dia</vt:lpstr>
      <vt:lpstr>195. dia</vt:lpstr>
      <vt:lpstr>196. dia</vt:lpstr>
      <vt:lpstr>197. dia</vt:lpstr>
      <vt:lpstr>198. dia</vt:lpstr>
      <vt:lpstr>199. dia</vt:lpstr>
      <vt:lpstr>200. dia</vt:lpstr>
      <vt:lpstr>201. dia</vt:lpstr>
      <vt:lpstr>202. dia</vt:lpstr>
      <vt:lpstr>203. dia</vt:lpstr>
      <vt:lpstr>204. dia</vt:lpstr>
      <vt:lpstr>205. dia</vt:lpstr>
      <vt:lpstr>206. dia</vt:lpstr>
      <vt:lpstr>207. dia</vt:lpstr>
      <vt:lpstr>208. dia</vt:lpstr>
      <vt:lpstr>209. dia</vt:lpstr>
      <vt:lpstr>210. dia</vt:lpstr>
      <vt:lpstr>211. dia</vt:lpstr>
      <vt:lpstr>212. dia</vt:lpstr>
      <vt:lpstr>213. dia</vt:lpstr>
      <vt:lpstr>214. dia</vt:lpstr>
      <vt:lpstr>215. dia</vt:lpstr>
      <vt:lpstr>216. dia</vt:lpstr>
      <vt:lpstr>217. dia</vt:lpstr>
      <vt:lpstr>218. dia</vt:lpstr>
      <vt:lpstr>219. dia</vt:lpstr>
      <vt:lpstr>220. dia</vt:lpstr>
      <vt:lpstr>221. dia</vt:lpstr>
      <vt:lpstr>222. dia</vt:lpstr>
      <vt:lpstr>223. dia</vt:lpstr>
      <vt:lpstr>224. dia</vt:lpstr>
      <vt:lpstr>225. dia</vt:lpstr>
      <vt:lpstr>226. dia</vt:lpstr>
      <vt:lpstr>227. dia</vt:lpstr>
      <vt:lpstr>228. dia</vt:lpstr>
      <vt:lpstr>229. dia</vt:lpstr>
      <vt:lpstr>230. dia</vt:lpstr>
      <vt:lpstr>231. dia</vt:lpstr>
      <vt:lpstr>232. dia</vt:lpstr>
      <vt:lpstr>233. dia</vt:lpstr>
      <vt:lpstr>234. dia</vt:lpstr>
      <vt:lpstr>235. dia</vt:lpstr>
      <vt:lpstr>236. dia</vt:lpstr>
      <vt:lpstr>237. dia</vt:lpstr>
      <vt:lpstr>238. dia</vt:lpstr>
      <vt:lpstr>239. dia</vt:lpstr>
      <vt:lpstr>240. dia</vt:lpstr>
      <vt:lpstr>241. dia</vt:lpstr>
      <vt:lpstr>242. dia</vt:lpstr>
      <vt:lpstr>243. dia</vt:lpstr>
      <vt:lpstr>244. dia</vt:lpstr>
      <vt:lpstr>245. dia</vt:lpstr>
      <vt:lpstr>246. dia</vt:lpstr>
      <vt:lpstr>247. dia</vt:lpstr>
      <vt:lpstr>248. dia</vt:lpstr>
      <vt:lpstr>249. dia</vt:lpstr>
      <vt:lpstr>250. dia</vt:lpstr>
      <vt:lpstr>251. dia</vt:lpstr>
      <vt:lpstr>252. dia</vt:lpstr>
      <vt:lpstr>253. dia</vt:lpstr>
      <vt:lpstr>254. dia</vt:lpstr>
      <vt:lpstr>255. dia</vt:lpstr>
      <vt:lpstr>256. dia</vt:lpstr>
      <vt:lpstr>257. dia</vt:lpstr>
      <vt:lpstr>258. dia</vt:lpstr>
      <vt:lpstr>259. dia</vt:lpstr>
      <vt:lpstr>260. dia</vt:lpstr>
      <vt:lpstr>261. dia</vt:lpstr>
      <vt:lpstr>262. dia</vt:lpstr>
      <vt:lpstr>263. dia</vt:lpstr>
      <vt:lpstr>264. dia</vt:lpstr>
      <vt:lpstr>265. dia</vt:lpstr>
      <vt:lpstr>266. dia</vt:lpstr>
      <vt:lpstr>267. dia</vt:lpstr>
      <vt:lpstr>268. dia</vt:lpstr>
      <vt:lpstr>269. dia</vt:lpstr>
      <vt:lpstr>270. dia</vt:lpstr>
      <vt:lpstr>271. dia</vt:lpstr>
      <vt:lpstr>272. dia</vt:lpstr>
      <vt:lpstr>273. dia</vt:lpstr>
      <vt:lpstr>274. dia</vt:lpstr>
      <vt:lpstr>275. dia</vt:lpstr>
      <vt:lpstr>276. dia</vt:lpstr>
      <vt:lpstr>277. dia</vt:lpstr>
      <vt:lpstr>278. dia</vt:lpstr>
      <vt:lpstr>279. dia</vt:lpstr>
      <vt:lpstr>280. dia</vt:lpstr>
      <vt:lpstr>281. dia</vt:lpstr>
      <vt:lpstr>282. dia</vt:lpstr>
      <vt:lpstr>283. dia</vt:lpstr>
      <vt:lpstr>284. dia</vt:lpstr>
      <vt:lpstr>285. dia</vt:lpstr>
      <vt:lpstr>286. dia</vt:lpstr>
      <vt:lpstr>287. dia</vt:lpstr>
      <vt:lpstr>288. dia</vt:lpstr>
      <vt:lpstr>289. dia</vt:lpstr>
      <vt:lpstr>290. dia</vt:lpstr>
      <vt:lpstr>291. dia</vt:lpstr>
      <vt:lpstr>292. dia</vt:lpstr>
      <vt:lpstr>293. dia</vt:lpstr>
      <vt:lpstr>294. dia</vt:lpstr>
      <vt:lpstr>295. dia</vt:lpstr>
      <vt:lpstr>296. dia</vt:lpstr>
      <vt:lpstr>297. dia</vt:lpstr>
      <vt:lpstr>298. dia</vt:lpstr>
      <vt:lpstr>299. dia</vt:lpstr>
      <vt:lpstr>300. dia</vt:lpstr>
      <vt:lpstr>301. dia</vt:lpstr>
      <vt:lpstr>302. dia</vt:lpstr>
      <vt:lpstr>303. dia</vt:lpstr>
      <vt:lpstr>304. dia</vt:lpstr>
      <vt:lpstr>305. dia</vt:lpstr>
      <vt:lpstr>306. dia</vt:lpstr>
      <vt:lpstr>307. dia</vt:lpstr>
      <vt:lpstr>308. dia</vt:lpstr>
      <vt:lpstr>309. dia</vt:lpstr>
      <vt:lpstr>310. dia</vt:lpstr>
      <vt:lpstr>311. dia</vt:lpstr>
      <vt:lpstr>312. dia</vt:lpstr>
      <vt:lpstr>313. dia</vt:lpstr>
      <vt:lpstr>314. dia</vt:lpstr>
      <vt:lpstr>315. dia</vt:lpstr>
      <vt:lpstr>316. dia</vt:lpstr>
      <vt:lpstr>317. dia</vt:lpstr>
      <vt:lpstr>318. dia</vt:lpstr>
      <vt:lpstr>319. dia</vt:lpstr>
      <vt:lpstr>320. dia</vt:lpstr>
      <vt:lpstr>321. dia</vt:lpstr>
      <vt:lpstr>322. dia</vt:lpstr>
      <vt:lpstr>323. dia</vt:lpstr>
      <vt:lpstr>324. dia</vt:lpstr>
      <vt:lpstr>325. dia</vt:lpstr>
      <vt:lpstr>326. dia</vt:lpstr>
      <vt:lpstr>327. dia</vt:lpstr>
      <vt:lpstr>328. dia</vt:lpstr>
      <vt:lpstr>329. dia</vt:lpstr>
    </vt:vector>
  </TitlesOfParts>
  <Company>vati kft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Varga Illés Levente</dc:creator>
  <cp:lastModifiedBy>Én Vagyok</cp:lastModifiedBy>
  <cp:revision>539</cp:revision>
  <dcterms:created xsi:type="dcterms:W3CDTF">2012-10-21T18:45:51Z</dcterms:created>
  <dcterms:modified xsi:type="dcterms:W3CDTF">2013-02-01T13:58:16Z</dcterms:modified>
</cp:coreProperties>
</file>